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x="18288000" cy="10287000"/>
  <p:notesSz cx="6858000" cy="9144000"/>
  <p:embeddedFontLst>
    <p:embeddedFont>
      <p:font typeface="Raleway Bold" charset="1" panose="020B0803030101060003"/>
      <p:regular r:id="rId42"/>
    </p:embeddedFont>
    <p:embeddedFont>
      <p:font typeface="Oswald Bold" charset="1" panose="00000800000000000000"/>
      <p:regular r:id="rId43"/>
    </p:embeddedFont>
    <p:embeddedFont>
      <p:font typeface="Montserrat Classic Bold" charset="1" panose="00000800000000000000"/>
      <p:regular r:id="rId44"/>
    </p:embeddedFont>
    <p:embeddedFont>
      <p:font typeface="DM Sans" charset="1" panose="00000000000000000000"/>
      <p:regular r:id="rId45"/>
    </p:embeddedFont>
    <p:embeddedFont>
      <p:font typeface="DM Sans Bold" charset="1" panose="00000000000000000000"/>
      <p:regular r:id="rId46"/>
    </p:embeddedFont>
    <p:embeddedFont>
      <p:font typeface="Open Sauce Bold" charset="1" panose="00000800000000000000"/>
      <p:regular r:id="rId47"/>
    </p:embeddedFont>
    <p:embeddedFont>
      <p:font typeface="Open Sauce" charset="1" panose="00000500000000000000"/>
      <p:regular r:id="rId48"/>
    </p:embeddedFont>
    <p:embeddedFont>
      <p:font typeface="DM Sans Italics" charset="1" panose="000000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0.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2.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4.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5.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6.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svg" Type="http://schemas.openxmlformats.org/officeDocument/2006/relationships/image"/><Relationship Id="rId11" Target="../media/image45.png" Type="http://schemas.openxmlformats.org/officeDocument/2006/relationships/image"/><Relationship Id="rId12" Target="../media/image46.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2" Target="../media/image1.pn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media/image39.png" Type="http://schemas.openxmlformats.org/officeDocument/2006/relationships/image"/><Relationship Id="rId6" Target="../media/image40.svg" Type="http://schemas.openxmlformats.org/officeDocument/2006/relationships/image"/><Relationship Id="rId7" Target="../media/image41.png" Type="http://schemas.openxmlformats.org/officeDocument/2006/relationships/image"/><Relationship Id="rId8" Target="../media/image42.svg" Type="http://schemas.openxmlformats.org/officeDocument/2006/relationships/image"/><Relationship Id="rId9"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7.pn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0.png" Type="http://schemas.openxmlformats.org/officeDocument/2006/relationships/image"/><Relationship Id="rId7"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55.pn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8.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5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0.png" Type="http://schemas.openxmlformats.org/officeDocument/2006/relationships/image"/><Relationship Id="rId7" Target="../media/image61.png" Type="http://schemas.openxmlformats.org/officeDocument/2006/relationships/image"/><Relationship Id="rId8" Target="../media/image6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3.pn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66.png" Type="http://schemas.openxmlformats.org/officeDocument/2006/relationships/image"/><Relationship Id="rId7" Target="../media/image67.png" Type="http://schemas.openxmlformats.org/officeDocument/2006/relationships/image"/><Relationship Id="rId8" Target="../media/image6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69.png" Type="http://schemas.openxmlformats.org/officeDocument/2006/relationships/image"/><Relationship Id="rId4" Target="../media/image13.png" Type="http://schemas.openxmlformats.org/officeDocument/2006/relationships/image"/><Relationship Id="rId5" Target="../media/image70.png" Type="http://schemas.openxmlformats.org/officeDocument/2006/relationships/image"/><Relationship Id="rId6" Target="../media/image71.svg" Type="http://schemas.openxmlformats.org/officeDocument/2006/relationships/image"/><Relationship Id="rId7" Target="../media/image72.png" Type="http://schemas.openxmlformats.org/officeDocument/2006/relationships/image"/><Relationship Id="rId8" Target="../media/image73.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4.png" Type="http://schemas.openxmlformats.org/officeDocument/2006/relationships/image"/><Relationship Id="rId4" Target="../media/image13.png" Type="http://schemas.openxmlformats.org/officeDocument/2006/relationships/image"/><Relationship Id="rId5" Target="../media/image75.png" Type="http://schemas.openxmlformats.org/officeDocument/2006/relationships/image"/><Relationship Id="rId6" Target="../media/image76.svg" Type="http://schemas.openxmlformats.org/officeDocument/2006/relationships/image"/><Relationship Id="rId7" Target="../media/image77.png" Type="http://schemas.openxmlformats.org/officeDocument/2006/relationships/image"/><Relationship Id="rId8" Target="../media/image7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9.png" Type="http://schemas.openxmlformats.org/officeDocument/2006/relationships/image"/><Relationship Id="rId4" Target="../media/image80.png" Type="http://schemas.openxmlformats.org/officeDocument/2006/relationships/image"/><Relationship Id="rId5" Target="../media/image81.png" Type="http://schemas.openxmlformats.org/officeDocument/2006/relationships/image"/><Relationship Id="rId6" Target="../media/image13.png" Type="http://schemas.openxmlformats.org/officeDocument/2006/relationships/image"/><Relationship Id="rId7" Target="../media/image82.png" Type="http://schemas.openxmlformats.org/officeDocument/2006/relationships/image"/><Relationship Id="rId8" Target="../media/image83.svg" Type="http://schemas.openxmlformats.org/officeDocument/2006/relationships/image"/><Relationship Id="rId9" Target="../media/image8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5.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6.pn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2.png" Type="http://schemas.openxmlformats.org/officeDocument/2006/relationships/image"/><Relationship Id="rId4" Target="../media/image93.png" Type="http://schemas.openxmlformats.org/officeDocument/2006/relationships/image"/><Relationship Id="rId5" Target="../media/image13.png" Type="http://schemas.openxmlformats.org/officeDocument/2006/relationships/image"/><Relationship Id="rId6" Target="../media/image94.png" Type="http://schemas.openxmlformats.org/officeDocument/2006/relationships/image"/><Relationship Id="rId7" Target="../media/image9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96.png" Type="http://schemas.openxmlformats.org/officeDocument/2006/relationships/image"/><Relationship Id="rId4" Target="../media/image97.svg" Type="http://schemas.openxmlformats.org/officeDocument/2006/relationships/image"/><Relationship Id="rId5" Target="../media/image98.jpeg" Type="http://schemas.openxmlformats.org/officeDocument/2006/relationships/image"/><Relationship Id="rId6" Target="../media/image99.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6.png" Type="http://schemas.openxmlformats.org/officeDocument/2006/relationships/image"/><Relationship Id="rId3" Target="../media/image97.svg" Type="http://schemas.openxmlformats.org/officeDocument/2006/relationships/image"/><Relationship Id="rId4" Target="../media/image10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1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1.png" Type="http://schemas.openxmlformats.org/officeDocument/2006/relationships/image"/><Relationship Id="rId6" Target="../media/image102.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266782" y="2517458"/>
            <a:ext cx="9815307" cy="4208864"/>
            <a:chOff x="0" y="0"/>
            <a:chExt cx="1895495" cy="812800"/>
          </a:xfrm>
        </p:grpSpPr>
        <p:sp>
          <p:nvSpPr>
            <p:cNvPr name="Freeform 6" id="6"/>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5271FF"/>
              </a:solidFill>
              <a:prstDash val="solid"/>
              <a:miter/>
            </a:ln>
          </p:spPr>
        </p:sp>
        <p:sp>
          <p:nvSpPr>
            <p:cNvPr name="TextBox 7" id="7"/>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14796036" y="728528"/>
            <a:ext cx="2463264" cy="852289"/>
          </a:xfrm>
          <a:custGeom>
            <a:avLst/>
            <a:gdLst/>
            <a:ahLst/>
            <a:cxnLst/>
            <a:rect r="r" b="b" t="t" l="l"/>
            <a:pathLst>
              <a:path h="852289" w="2463264">
                <a:moveTo>
                  <a:pt x="0" y="0"/>
                </a:moveTo>
                <a:lnTo>
                  <a:pt x="2463264" y="0"/>
                </a:lnTo>
                <a:lnTo>
                  <a:pt x="2463264" y="852289"/>
                </a:lnTo>
                <a:lnTo>
                  <a:pt x="0" y="852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581059" y="8824919"/>
            <a:ext cx="3874480" cy="866762"/>
            <a:chOff x="0" y="0"/>
            <a:chExt cx="5165973" cy="1155683"/>
          </a:xfrm>
        </p:grpSpPr>
        <p:grpSp>
          <p:nvGrpSpPr>
            <p:cNvPr name="Group 10" id="10"/>
            <p:cNvGrpSpPr/>
            <p:nvPr/>
          </p:nvGrpSpPr>
          <p:grpSpPr>
            <a:xfrm rot="0">
              <a:off x="0" y="0"/>
              <a:ext cx="1155683" cy="115568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2" id="12"/>
              <p:cNvSpPr txBox="true"/>
              <p:nvPr/>
            </p:nvSpPr>
            <p:spPr>
              <a:xfrm>
                <a:off x="76200" y="47625"/>
                <a:ext cx="660400" cy="688975"/>
              </a:xfrm>
              <a:prstGeom prst="rect">
                <a:avLst/>
              </a:prstGeom>
            </p:spPr>
            <p:txBody>
              <a:bodyPr anchor="ctr" rtlCol="false" tIns="29807" lIns="29807" bIns="29807" rIns="29807"/>
              <a:lstStyle/>
              <a:p>
                <a:pPr algn="ctr">
                  <a:lnSpc>
                    <a:spcPts val="1157"/>
                  </a:lnSpc>
                </a:pPr>
              </a:p>
            </p:txBody>
          </p:sp>
        </p:grpSp>
        <p:grpSp>
          <p:nvGrpSpPr>
            <p:cNvPr name="Group 13" id="13"/>
            <p:cNvGrpSpPr/>
            <p:nvPr/>
          </p:nvGrpSpPr>
          <p:grpSpPr>
            <a:xfrm rot="0">
              <a:off x="63183" y="63185"/>
              <a:ext cx="1029317" cy="1029313"/>
              <a:chOff x="0" y="0"/>
              <a:chExt cx="6350000" cy="6349975"/>
            </a:xfrm>
          </p:grpSpPr>
          <p:sp>
            <p:nvSpPr>
              <p:cNvPr name="Freeform 14" id="14"/>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1632" r="0" b="-1632"/>
                </a:stretch>
              </a:blipFill>
            </p:spPr>
          </p:sp>
        </p:grpSp>
        <p:sp>
          <p:nvSpPr>
            <p:cNvPr name="TextBox 15" id="15"/>
            <p:cNvSpPr txBox="true"/>
            <p:nvPr/>
          </p:nvSpPr>
          <p:spPr>
            <a:xfrm rot="0">
              <a:off x="1342052" y="81105"/>
              <a:ext cx="3823921" cy="975794"/>
            </a:xfrm>
            <a:prstGeom prst="rect">
              <a:avLst/>
            </a:prstGeom>
          </p:spPr>
          <p:txBody>
            <a:bodyPr anchor="t" rtlCol="false" tIns="0" lIns="0" bIns="0" rIns="0">
              <a:spAutoFit/>
            </a:bodyPr>
            <a:lstStyle/>
            <a:p>
              <a:pPr algn="l">
                <a:lnSpc>
                  <a:spcPts val="3052"/>
                </a:lnSpc>
              </a:pPr>
              <a:r>
                <a:rPr lang="en-US" sz="2180" b="true">
                  <a:solidFill>
                    <a:srgbClr val="1A1A1A"/>
                  </a:solidFill>
                  <a:latin typeface="Raleway Bold"/>
                  <a:ea typeface="Raleway Bold"/>
                  <a:cs typeface="Raleway Bold"/>
                  <a:sym typeface="Raleway Bold"/>
                </a:rPr>
                <a:t>Melisa İrem ÇIK</a:t>
              </a:r>
            </a:p>
            <a:p>
              <a:pPr algn="l">
                <a:lnSpc>
                  <a:spcPts val="3052"/>
                </a:lnSpc>
              </a:pPr>
              <a:r>
                <a:rPr lang="en-US" sz="2180" b="true">
                  <a:solidFill>
                    <a:srgbClr val="1A1A1A"/>
                  </a:solidFill>
                  <a:latin typeface="Raleway Bold"/>
                  <a:ea typeface="Raleway Bold"/>
                  <a:cs typeface="Raleway Bold"/>
                  <a:sym typeface="Raleway Bold"/>
                </a:rPr>
                <a:t>214210043</a:t>
              </a:r>
            </a:p>
          </p:txBody>
        </p:sp>
      </p:grpSp>
      <p:grpSp>
        <p:nvGrpSpPr>
          <p:cNvPr name="Group 16" id="16"/>
          <p:cNvGrpSpPr/>
          <p:nvPr/>
        </p:nvGrpSpPr>
        <p:grpSpPr>
          <a:xfrm rot="0">
            <a:off x="4266782" y="8824919"/>
            <a:ext cx="3874480" cy="866762"/>
            <a:chOff x="0" y="0"/>
            <a:chExt cx="5165973" cy="1155683"/>
          </a:xfrm>
        </p:grpSpPr>
        <p:grpSp>
          <p:nvGrpSpPr>
            <p:cNvPr name="Group 17" id="17"/>
            <p:cNvGrpSpPr/>
            <p:nvPr/>
          </p:nvGrpSpPr>
          <p:grpSpPr>
            <a:xfrm rot="0">
              <a:off x="0" y="0"/>
              <a:ext cx="1155683" cy="115568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60644"/>
              </a:solidFill>
            </p:spPr>
          </p:sp>
          <p:sp>
            <p:nvSpPr>
              <p:cNvPr name="TextBox 19" id="19"/>
              <p:cNvSpPr txBox="true"/>
              <p:nvPr/>
            </p:nvSpPr>
            <p:spPr>
              <a:xfrm>
                <a:off x="76200" y="47625"/>
                <a:ext cx="660400" cy="688975"/>
              </a:xfrm>
              <a:prstGeom prst="rect">
                <a:avLst/>
              </a:prstGeom>
            </p:spPr>
            <p:txBody>
              <a:bodyPr anchor="ctr" rtlCol="false" tIns="29807" lIns="29807" bIns="29807" rIns="29807"/>
              <a:lstStyle/>
              <a:p>
                <a:pPr algn="ctr">
                  <a:lnSpc>
                    <a:spcPts val="1157"/>
                  </a:lnSpc>
                </a:pPr>
              </a:p>
            </p:txBody>
          </p:sp>
        </p:grpSp>
        <p:grpSp>
          <p:nvGrpSpPr>
            <p:cNvPr name="Group 20" id="20"/>
            <p:cNvGrpSpPr/>
            <p:nvPr/>
          </p:nvGrpSpPr>
          <p:grpSpPr>
            <a:xfrm rot="0">
              <a:off x="63183" y="63185"/>
              <a:ext cx="1029317" cy="1029313"/>
              <a:chOff x="0" y="0"/>
              <a:chExt cx="6350000" cy="6349975"/>
            </a:xfrm>
          </p:grpSpPr>
          <p:sp>
            <p:nvSpPr>
              <p:cNvPr name="Freeform 21" id="2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18636" r="0" b="-18636"/>
                </a:stretch>
              </a:blipFill>
            </p:spPr>
          </p:sp>
        </p:grpSp>
        <p:sp>
          <p:nvSpPr>
            <p:cNvPr name="TextBox 22" id="22"/>
            <p:cNvSpPr txBox="true"/>
            <p:nvPr/>
          </p:nvSpPr>
          <p:spPr>
            <a:xfrm rot="0">
              <a:off x="1342052" y="81105"/>
              <a:ext cx="3823921" cy="975794"/>
            </a:xfrm>
            <a:prstGeom prst="rect">
              <a:avLst/>
            </a:prstGeom>
          </p:spPr>
          <p:txBody>
            <a:bodyPr anchor="t" rtlCol="false" tIns="0" lIns="0" bIns="0" rIns="0">
              <a:spAutoFit/>
            </a:bodyPr>
            <a:lstStyle/>
            <a:p>
              <a:pPr algn="l">
                <a:lnSpc>
                  <a:spcPts val="3052"/>
                </a:lnSpc>
              </a:pPr>
              <a:r>
                <a:rPr lang="en-US" sz="2180" b="true">
                  <a:solidFill>
                    <a:srgbClr val="1A1A1A"/>
                  </a:solidFill>
                  <a:latin typeface="Raleway Bold"/>
                  <a:ea typeface="Raleway Bold"/>
                  <a:cs typeface="Raleway Bold"/>
                  <a:sym typeface="Raleway Bold"/>
                </a:rPr>
                <a:t>Semanur PEKTAŞ</a:t>
              </a:r>
            </a:p>
            <a:p>
              <a:pPr algn="l">
                <a:lnSpc>
                  <a:spcPts val="3052"/>
                </a:lnSpc>
              </a:pPr>
              <a:r>
                <a:rPr lang="en-US" sz="2180" b="true">
                  <a:solidFill>
                    <a:srgbClr val="1A1A1A"/>
                  </a:solidFill>
                  <a:latin typeface="Raleway Bold"/>
                  <a:ea typeface="Raleway Bold"/>
                  <a:cs typeface="Raleway Bold"/>
                  <a:sym typeface="Raleway Bold"/>
                </a:rPr>
                <a:t>224210130</a:t>
              </a:r>
            </a:p>
          </p:txBody>
        </p:sp>
      </p:grpSp>
      <p:sp>
        <p:nvSpPr>
          <p:cNvPr name="Freeform 23" id="23"/>
          <p:cNvSpPr/>
          <p:nvPr/>
        </p:nvSpPr>
        <p:spPr>
          <a:xfrm flipH="false" flipV="false" rot="0">
            <a:off x="5924943" y="574723"/>
            <a:ext cx="1384956" cy="1159901"/>
          </a:xfrm>
          <a:custGeom>
            <a:avLst/>
            <a:gdLst/>
            <a:ahLst/>
            <a:cxnLst/>
            <a:rect r="r" b="b" t="t" l="l"/>
            <a:pathLst>
              <a:path h="1159901" w="1384956">
                <a:moveTo>
                  <a:pt x="0" y="0"/>
                </a:moveTo>
                <a:lnTo>
                  <a:pt x="1384956" y="0"/>
                </a:lnTo>
                <a:lnTo>
                  <a:pt x="1384956" y="1159900"/>
                </a:lnTo>
                <a:lnTo>
                  <a:pt x="0" y="115990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4" id="24"/>
          <p:cNvSpPr txBox="true"/>
          <p:nvPr/>
        </p:nvSpPr>
        <p:spPr>
          <a:xfrm rot="0">
            <a:off x="4236347" y="3251019"/>
            <a:ext cx="9815307" cy="2608393"/>
          </a:xfrm>
          <a:prstGeom prst="rect">
            <a:avLst/>
          </a:prstGeom>
        </p:spPr>
        <p:txBody>
          <a:bodyPr anchor="t" rtlCol="false" tIns="0" lIns="0" bIns="0" rIns="0">
            <a:spAutoFit/>
          </a:bodyPr>
          <a:lstStyle/>
          <a:p>
            <a:pPr algn="ctr">
              <a:lnSpc>
                <a:spcPts val="10437"/>
              </a:lnSpc>
            </a:pPr>
            <a:r>
              <a:rPr lang="en-US" b="true" sz="7563" spc="741">
                <a:solidFill>
                  <a:srgbClr val="231F20"/>
                </a:solidFill>
                <a:latin typeface="Oswald Bold"/>
                <a:ea typeface="Oswald Bold"/>
                <a:cs typeface="Oswald Bold"/>
                <a:sym typeface="Oswald Bold"/>
              </a:rPr>
              <a:t>YAPAY SİNİR </a:t>
            </a:r>
          </a:p>
          <a:p>
            <a:pPr algn="ctr">
              <a:lnSpc>
                <a:spcPts val="10437"/>
              </a:lnSpc>
            </a:pPr>
            <a:r>
              <a:rPr lang="en-US" b="true" sz="7563" spc="741">
                <a:solidFill>
                  <a:srgbClr val="231F20"/>
                </a:solidFill>
                <a:latin typeface="Oswald Bold"/>
                <a:ea typeface="Oswald Bold"/>
                <a:cs typeface="Oswald Bold"/>
                <a:sym typeface="Oswald Bold"/>
              </a:rPr>
              <a:t>AĞLARI</a:t>
            </a:r>
          </a:p>
        </p:txBody>
      </p:sp>
      <p:sp>
        <p:nvSpPr>
          <p:cNvPr name="TextBox 25" id="25"/>
          <p:cNvSpPr txBox="true"/>
          <p:nvPr/>
        </p:nvSpPr>
        <p:spPr>
          <a:xfrm rot="0">
            <a:off x="2871772" y="6960289"/>
            <a:ext cx="12848809" cy="441638"/>
          </a:xfrm>
          <a:prstGeom prst="rect">
            <a:avLst/>
          </a:prstGeom>
        </p:spPr>
        <p:txBody>
          <a:bodyPr anchor="t" rtlCol="false" tIns="0" lIns="0" bIns="0" rIns="0">
            <a:spAutoFit/>
          </a:bodyPr>
          <a:lstStyle/>
          <a:p>
            <a:pPr algn="ctr">
              <a:lnSpc>
                <a:spcPts val="3661"/>
              </a:lnSpc>
            </a:pPr>
            <a:r>
              <a:rPr lang="en-US" b="true" sz="2653" spc="140">
                <a:solidFill>
                  <a:srgbClr val="231F20"/>
                </a:solidFill>
                <a:latin typeface="Montserrat Classic Bold"/>
                <a:ea typeface="Montserrat Classic Bold"/>
                <a:cs typeface="Montserrat Classic Bold"/>
                <a:sym typeface="Montserrat Classic Bold"/>
              </a:rPr>
              <a:t>DERİN SAHTE (DEEPFAKE) SES TANIMA</a:t>
            </a:r>
          </a:p>
        </p:txBody>
      </p:sp>
      <p:sp>
        <p:nvSpPr>
          <p:cNvPr name="TextBox 26" id="26"/>
          <p:cNvSpPr txBox="true"/>
          <p:nvPr/>
        </p:nvSpPr>
        <p:spPr>
          <a:xfrm rot="0">
            <a:off x="7015717" y="842834"/>
            <a:ext cx="5408211" cy="527259"/>
          </a:xfrm>
          <a:prstGeom prst="rect">
            <a:avLst/>
          </a:prstGeom>
        </p:spPr>
        <p:txBody>
          <a:bodyPr anchor="t" rtlCol="false" tIns="0" lIns="0" bIns="0" rIns="0">
            <a:spAutoFit/>
          </a:bodyPr>
          <a:lstStyle/>
          <a:p>
            <a:pPr algn="ctr">
              <a:lnSpc>
                <a:spcPts val="4395"/>
              </a:lnSpc>
            </a:pPr>
            <a:r>
              <a:rPr lang="en-US" b="true" sz="3185" spc="312">
                <a:solidFill>
                  <a:srgbClr val="231F20"/>
                </a:solidFill>
                <a:latin typeface="Oswald Bold"/>
                <a:ea typeface="Oswald Bold"/>
                <a:cs typeface="Oswald Bold"/>
                <a:sym typeface="Oswald Bold"/>
              </a:rPr>
              <a:t>ÖMER FARUK AKMEŞE</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368738" y="1793780"/>
            <a:ext cx="13550524" cy="7266469"/>
          </a:xfrm>
          <a:custGeom>
            <a:avLst/>
            <a:gdLst/>
            <a:ahLst/>
            <a:cxnLst/>
            <a:rect r="r" b="b" t="t" l="l"/>
            <a:pathLst>
              <a:path h="7266469" w="13550524">
                <a:moveTo>
                  <a:pt x="0" y="0"/>
                </a:moveTo>
                <a:lnTo>
                  <a:pt x="13550524" y="0"/>
                </a:lnTo>
                <a:lnTo>
                  <a:pt x="13550524" y="7266469"/>
                </a:lnTo>
                <a:lnTo>
                  <a:pt x="0" y="7266469"/>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push dir="l"/>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641184" y="2064194"/>
            <a:ext cx="13170084" cy="7128308"/>
          </a:xfrm>
          <a:custGeom>
            <a:avLst/>
            <a:gdLst/>
            <a:ahLst/>
            <a:cxnLst/>
            <a:rect r="r" b="b" t="t" l="l"/>
            <a:pathLst>
              <a:path h="7128308" w="13170084">
                <a:moveTo>
                  <a:pt x="0" y="0"/>
                </a:moveTo>
                <a:lnTo>
                  <a:pt x="13170084" y="0"/>
                </a:lnTo>
                <a:lnTo>
                  <a:pt x="13170084" y="7128308"/>
                </a:lnTo>
                <a:lnTo>
                  <a:pt x="0" y="7128308"/>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923977" y="1776120"/>
            <a:ext cx="14055209" cy="7695227"/>
          </a:xfrm>
          <a:custGeom>
            <a:avLst/>
            <a:gdLst/>
            <a:ahLst/>
            <a:cxnLst/>
            <a:rect r="r" b="b" t="t" l="l"/>
            <a:pathLst>
              <a:path h="7695227" w="14055209">
                <a:moveTo>
                  <a:pt x="0" y="0"/>
                </a:moveTo>
                <a:lnTo>
                  <a:pt x="14055209" y="0"/>
                </a:lnTo>
                <a:lnTo>
                  <a:pt x="14055209" y="7695227"/>
                </a:lnTo>
                <a:lnTo>
                  <a:pt x="0" y="7695227"/>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slow">
    <p:push dir="l"/>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945537" y="1909835"/>
            <a:ext cx="14028015" cy="7522523"/>
          </a:xfrm>
          <a:custGeom>
            <a:avLst/>
            <a:gdLst/>
            <a:ahLst/>
            <a:cxnLst/>
            <a:rect r="r" b="b" t="t" l="l"/>
            <a:pathLst>
              <a:path h="7522523" w="14028015">
                <a:moveTo>
                  <a:pt x="0" y="0"/>
                </a:moveTo>
                <a:lnTo>
                  <a:pt x="14028015" y="0"/>
                </a:lnTo>
                <a:lnTo>
                  <a:pt x="14028015" y="7522524"/>
                </a:lnTo>
                <a:lnTo>
                  <a:pt x="0" y="7522524"/>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cover dir="rd"/>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929302" y="1836843"/>
            <a:ext cx="14329998" cy="7809849"/>
          </a:xfrm>
          <a:custGeom>
            <a:avLst/>
            <a:gdLst/>
            <a:ahLst/>
            <a:cxnLst/>
            <a:rect r="r" b="b" t="t" l="l"/>
            <a:pathLst>
              <a:path h="7809849" w="14329998">
                <a:moveTo>
                  <a:pt x="0" y="0"/>
                </a:moveTo>
                <a:lnTo>
                  <a:pt x="14329998" y="0"/>
                </a:lnTo>
                <a:lnTo>
                  <a:pt x="14329998" y="7809848"/>
                </a:lnTo>
                <a:lnTo>
                  <a:pt x="0" y="7809848"/>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cover dir="u"/>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432500" y="2148149"/>
            <a:ext cx="13226961" cy="7225227"/>
          </a:xfrm>
          <a:custGeom>
            <a:avLst/>
            <a:gdLst/>
            <a:ahLst/>
            <a:cxnLst/>
            <a:rect r="r" b="b" t="t" l="l"/>
            <a:pathLst>
              <a:path h="7225227" w="13226961">
                <a:moveTo>
                  <a:pt x="0" y="0"/>
                </a:moveTo>
                <a:lnTo>
                  <a:pt x="13226961" y="0"/>
                </a:lnTo>
                <a:lnTo>
                  <a:pt x="13226961" y="7225228"/>
                </a:lnTo>
                <a:lnTo>
                  <a:pt x="0" y="7225228"/>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cover dir="rd"/>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78143" y="1823985"/>
            <a:ext cx="13965149" cy="7663375"/>
          </a:xfrm>
          <a:custGeom>
            <a:avLst/>
            <a:gdLst/>
            <a:ahLst/>
            <a:cxnLst/>
            <a:rect r="r" b="b" t="t" l="l"/>
            <a:pathLst>
              <a:path h="7663375" w="13965149">
                <a:moveTo>
                  <a:pt x="0" y="0"/>
                </a:moveTo>
                <a:lnTo>
                  <a:pt x="13965149" y="0"/>
                </a:lnTo>
                <a:lnTo>
                  <a:pt x="13965149" y="7663375"/>
                </a:lnTo>
                <a:lnTo>
                  <a:pt x="0" y="7663375"/>
                </a:lnTo>
                <a:lnTo>
                  <a:pt x="0" y="0"/>
                </a:lnTo>
                <a:close/>
              </a:path>
            </a:pathLst>
          </a:custGeom>
          <a:blipFill>
            <a:blip r:embed="rId3"/>
            <a:stretch>
              <a:fillRect l="0" t="0" r="0" b="0"/>
            </a:stretch>
          </a:blipFill>
        </p:spPr>
      </p:sp>
      <p:sp>
        <p:nvSpPr>
          <p:cNvPr name="Freeform 7" id="7"/>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Tree>
  </p:cSld>
  <p:clrMapOvr>
    <a:masterClrMapping/>
  </p:clrMapOvr>
  <p:transition spd="fast">
    <p:push dir="r"/>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5307472" y="7492257"/>
            <a:ext cx="7673056" cy="7673056"/>
          </a:xfrm>
          <a:custGeom>
            <a:avLst/>
            <a:gdLst/>
            <a:ahLst/>
            <a:cxnLst/>
            <a:rect r="r" b="b" t="t" l="l"/>
            <a:pathLst>
              <a:path h="7673056" w="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8024816" y="6320677"/>
            <a:ext cx="2238367" cy="2238367"/>
          </a:xfrm>
          <a:custGeom>
            <a:avLst/>
            <a:gdLst/>
            <a:ahLst/>
            <a:cxnLst/>
            <a:rect r="r" b="b" t="t" l="l"/>
            <a:pathLst>
              <a:path h="2238367" w="2238367">
                <a:moveTo>
                  <a:pt x="0" y="0"/>
                </a:moveTo>
                <a:lnTo>
                  <a:pt x="2238368" y="0"/>
                </a:lnTo>
                <a:lnTo>
                  <a:pt x="2238368"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663659" y="6891532"/>
            <a:ext cx="960682" cy="1052540"/>
          </a:xfrm>
          <a:custGeom>
            <a:avLst/>
            <a:gdLst/>
            <a:ahLst/>
            <a:cxnLst/>
            <a:rect r="r" b="b" t="t" l="l"/>
            <a:pathLst>
              <a:path h="1052540" w="960682">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539534" y="819711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4510099" y="8197110"/>
            <a:ext cx="2238367" cy="2238367"/>
          </a:xfrm>
          <a:custGeom>
            <a:avLst/>
            <a:gdLst/>
            <a:ahLst/>
            <a:cxnLst/>
            <a:rect r="r" b="b" t="t" l="l"/>
            <a:pathLst>
              <a:path h="2238367" w="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994936" y="8710781"/>
            <a:ext cx="1268693" cy="1211025"/>
          </a:xfrm>
          <a:custGeom>
            <a:avLst/>
            <a:gdLst/>
            <a:ahLst/>
            <a:cxnLst/>
            <a:rect r="r" b="b" t="t" l="l"/>
            <a:pathLst>
              <a:path h="1211025" w="1268693">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2106315" y="8755738"/>
            <a:ext cx="1104804" cy="1121111"/>
          </a:xfrm>
          <a:custGeom>
            <a:avLst/>
            <a:gdLst/>
            <a:ahLst/>
            <a:cxnLst/>
            <a:rect r="r" b="b" t="t" l="l"/>
            <a:pathLst>
              <a:path h="1121111" w="1104804">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0" id="10"/>
          <p:cNvGrpSpPr/>
          <p:nvPr/>
        </p:nvGrpSpPr>
        <p:grpSpPr>
          <a:xfrm rot="0">
            <a:off x="1759208" y="2720390"/>
            <a:ext cx="3474003" cy="647719"/>
            <a:chOff x="0" y="0"/>
            <a:chExt cx="914964" cy="170593"/>
          </a:xfrm>
        </p:grpSpPr>
        <p:sp>
          <p:nvSpPr>
            <p:cNvPr name="Freeform 11" id="11"/>
            <p:cNvSpPr/>
            <p:nvPr/>
          </p:nvSpPr>
          <p:spPr>
            <a:xfrm flipH="false" flipV="false" rot="0">
              <a:off x="0" y="0"/>
              <a:ext cx="914964" cy="170593"/>
            </a:xfrm>
            <a:custGeom>
              <a:avLst/>
              <a:gdLst/>
              <a:ahLst/>
              <a:cxnLst/>
              <a:rect r="r" b="b" t="t" l="l"/>
              <a:pathLst>
                <a:path h="170593" w="914964">
                  <a:moveTo>
                    <a:pt x="0" y="0"/>
                  </a:moveTo>
                  <a:lnTo>
                    <a:pt x="914964" y="0"/>
                  </a:lnTo>
                  <a:lnTo>
                    <a:pt x="914964" y="170593"/>
                  </a:lnTo>
                  <a:lnTo>
                    <a:pt x="0" y="170593"/>
                  </a:lnTo>
                  <a:close/>
                </a:path>
              </a:pathLst>
            </a:custGeom>
            <a:solidFill>
              <a:srgbClr val="1A1A1A"/>
            </a:solidFill>
          </p:spPr>
        </p:sp>
        <p:sp>
          <p:nvSpPr>
            <p:cNvPr name="TextBox 12" id="12"/>
            <p:cNvSpPr txBox="true"/>
            <p:nvPr/>
          </p:nvSpPr>
          <p:spPr>
            <a:xfrm>
              <a:off x="0" y="-57150"/>
              <a:ext cx="914964" cy="227743"/>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Veri Hazırlığı</a:t>
              </a:r>
            </a:p>
          </p:txBody>
        </p:sp>
      </p:grpSp>
      <p:sp>
        <p:nvSpPr>
          <p:cNvPr name="TextBox 13" id="13"/>
          <p:cNvSpPr txBox="true"/>
          <p:nvPr/>
        </p:nvSpPr>
        <p:spPr>
          <a:xfrm rot="0">
            <a:off x="2926744" y="582082"/>
            <a:ext cx="11552977" cy="1166783"/>
          </a:xfrm>
          <a:prstGeom prst="rect">
            <a:avLst/>
          </a:prstGeom>
        </p:spPr>
        <p:txBody>
          <a:bodyPr anchor="t" rtlCol="false" tIns="0" lIns="0" bIns="0" rIns="0">
            <a:spAutoFit/>
          </a:bodyPr>
          <a:lstStyle/>
          <a:p>
            <a:pPr algn="ctr">
              <a:lnSpc>
                <a:spcPts val="9587"/>
              </a:lnSpc>
            </a:pPr>
            <a:r>
              <a:rPr lang="en-US" b="true" sz="6947" spc="368">
                <a:solidFill>
                  <a:srgbClr val="231F20"/>
                </a:solidFill>
                <a:latin typeface="Oswald Bold"/>
                <a:ea typeface="Oswald Bold"/>
                <a:cs typeface="Oswald Bold"/>
                <a:sym typeface="Oswald Bold"/>
              </a:rPr>
              <a:t>VERI ÖN İŞLEME</a:t>
            </a:r>
          </a:p>
        </p:txBody>
      </p:sp>
      <p:sp>
        <p:nvSpPr>
          <p:cNvPr name="TextBox 14" id="14"/>
          <p:cNvSpPr txBox="true"/>
          <p:nvPr/>
        </p:nvSpPr>
        <p:spPr>
          <a:xfrm rot="0">
            <a:off x="1815758" y="3757716"/>
            <a:ext cx="3360904" cy="23924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Ses dosyaları dizinlerden yüklenir ve FAKE/REAL olarak sınıflandırılır. Bu sınıflandırma, etiketleme (labeling) süreci için gereklidir.</a:t>
            </a:r>
          </a:p>
        </p:txBody>
      </p:sp>
      <p:grpSp>
        <p:nvGrpSpPr>
          <p:cNvPr name="Group 15" id="15"/>
          <p:cNvGrpSpPr/>
          <p:nvPr/>
        </p:nvGrpSpPr>
        <p:grpSpPr>
          <a:xfrm rot="0">
            <a:off x="7264458" y="2396530"/>
            <a:ext cx="3474003" cy="1151098"/>
            <a:chOff x="0" y="0"/>
            <a:chExt cx="914964" cy="303170"/>
          </a:xfrm>
        </p:grpSpPr>
        <p:sp>
          <p:nvSpPr>
            <p:cNvPr name="Freeform 16" id="16"/>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17" id="17"/>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Ses Dosyalarını Parçalama</a:t>
              </a:r>
            </a:p>
          </p:txBody>
        </p:sp>
      </p:grpSp>
      <p:sp>
        <p:nvSpPr>
          <p:cNvPr name="TextBox 18" id="18"/>
          <p:cNvSpPr txBox="true"/>
          <p:nvPr/>
        </p:nvSpPr>
        <p:spPr>
          <a:xfrm rot="0">
            <a:off x="6123658" y="3811130"/>
            <a:ext cx="6254887" cy="20495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Her bir ses dosyası, 10 saniyelik sürelerle eşit uzunluklarda parçalara ayrılır. Parçalar (chunks), orijinal dosya adı ve parça numarasına göre adlandırılır. Her bir parça, ses verisi ve etiketi (FAKE/REAL) ile birlikte bellekte saklanır.</a:t>
            </a:r>
          </a:p>
        </p:txBody>
      </p:sp>
      <p:grpSp>
        <p:nvGrpSpPr>
          <p:cNvPr name="Group 19" id="19"/>
          <p:cNvGrpSpPr/>
          <p:nvPr/>
        </p:nvGrpSpPr>
        <p:grpSpPr>
          <a:xfrm rot="0">
            <a:off x="13268991" y="2468701"/>
            <a:ext cx="3474003" cy="1151098"/>
            <a:chOff x="0" y="0"/>
            <a:chExt cx="914964" cy="303170"/>
          </a:xfrm>
        </p:grpSpPr>
        <p:sp>
          <p:nvSpPr>
            <p:cNvPr name="Freeform 20" id="20"/>
            <p:cNvSpPr/>
            <p:nvPr/>
          </p:nvSpPr>
          <p:spPr>
            <a:xfrm flipH="false" flipV="false" rot="0">
              <a:off x="0" y="0"/>
              <a:ext cx="914964" cy="303170"/>
            </a:xfrm>
            <a:custGeom>
              <a:avLst/>
              <a:gdLst/>
              <a:ahLst/>
              <a:cxnLst/>
              <a:rect r="r" b="b" t="t" l="l"/>
              <a:pathLst>
                <a:path h="303170" w="914964">
                  <a:moveTo>
                    <a:pt x="0" y="0"/>
                  </a:moveTo>
                  <a:lnTo>
                    <a:pt x="914964" y="0"/>
                  </a:lnTo>
                  <a:lnTo>
                    <a:pt x="914964" y="303170"/>
                  </a:lnTo>
                  <a:lnTo>
                    <a:pt x="0" y="303170"/>
                  </a:lnTo>
                  <a:close/>
                </a:path>
              </a:pathLst>
            </a:custGeom>
            <a:solidFill>
              <a:srgbClr val="1A1A1A"/>
            </a:solidFill>
          </p:spPr>
        </p:sp>
        <p:sp>
          <p:nvSpPr>
            <p:cNvPr name="TextBox 21" id="21"/>
            <p:cNvSpPr txBox="true"/>
            <p:nvPr/>
          </p:nvSpPr>
          <p:spPr>
            <a:xfrm>
              <a:off x="0" y="-57150"/>
              <a:ext cx="914964" cy="360320"/>
            </a:xfrm>
            <a:prstGeom prst="rect">
              <a:avLst/>
            </a:prstGeom>
          </p:spPr>
          <p:txBody>
            <a:bodyPr anchor="ctr" rtlCol="false" tIns="50800" lIns="50800" bIns="50800" rIns="50800"/>
            <a:lstStyle/>
            <a:p>
              <a:pPr algn="ctr" marL="0" indent="0" lvl="0">
                <a:lnSpc>
                  <a:spcPts val="4114"/>
                </a:lnSpc>
                <a:spcBef>
                  <a:spcPct val="0"/>
                </a:spcBef>
              </a:pPr>
              <a:r>
                <a:rPr lang="en-US" b="true" sz="2981" spc="29">
                  <a:solidFill>
                    <a:srgbClr val="FFFFFF"/>
                  </a:solidFill>
                  <a:latin typeface="DM Sans Bold"/>
                  <a:ea typeface="DM Sans Bold"/>
                  <a:cs typeface="DM Sans Bold"/>
                  <a:sym typeface="DM Sans Bold"/>
                </a:rPr>
                <a:t>Verinin Saklanması</a:t>
              </a:r>
            </a:p>
          </p:txBody>
        </p:sp>
      </p:grpSp>
      <p:sp>
        <p:nvSpPr>
          <p:cNvPr name="TextBox 22" id="22"/>
          <p:cNvSpPr txBox="true"/>
          <p:nvPr/>
        </p:nvSpPr>
        <p:spPr>
          <a:xfrm rot="0">
            <a:off x="13325541" y="3890528"/>
            <a:ext cx="3589168" cy="2735342"/>
          </a:xfrm>
          <a:prstGeom prst="rect">
            <a:avLst/>
          </a:prstGeom>
        </p:spPr>
        <p:txBody>
          <a:bodyPr anchor="t" rtlCol="false" tIns="0" lIns="0" bIns="0" rIns="0">
            <a:spAutoFit/>
          </a:bodyPr>
          <a:lstStyle/>
          <a:p>
            <a:pPr algn="ctr" marL="0" indent="0" lvl="0">
              <a:lnSpc>
                <a:spcPts val="2774"/>
              </a:lnSpc>
              <a:spcBef>
                <a:spcPct val="0"/>
              </a:spcBef>
            </a:pPr>
            <a:r>
              <a:rPr lang="en-US" sz="2010" spc="197">
                <a:solidFill>
                  <a:srgbClr val="231F20"/>
                </a:solidFill>
                <a:latin typeface="DM Sans"/>
                <a:ea typeface="DM Sans"/>
                <a:cs typeface="DM Sans"/>
                <a:sym typeface="DM Sans"/>
              </a:rPr>
              <a:t>Parçalanan ses dosyaları bir sözlükte (audio_chunks) saklanır. Etiketler ve parça bilgileri, analiz veya model eğitimi için pandas.DataFrame formatına dönüştürülür.</a:t>
            </a:r>
          </a:p>
        </p:txBody>
      </p:sp>
      <p:sp>
        <p:nvSpPr>
          <p:cNvPr name="Freeform 23" id="23"/>
          <p:cNvSpPr/>
          <p:nvPr/>
        </p:nvSpPr>
        <p:spPr>
          <a:xfrm flipH="false" flipV="false" rot="0">
            <a:off x="15005993" y="-509510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4176364">
            <a:off x="-4105129" y="6530238"/>
            <a:ext cx="7616557" cy="7815497"/>
          </a:xfrm>
          <a:custGeom>
            <a:avLst/>
            <a:gdLst/>
            <a:ahLst/>
            <a:cxnLst/>
            <a:rect r="r" b="b" t="t" l="l"/>
            <a:pathLst>
              <a:path h="7815497" w="761655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173924"/>
            <a:ext cx="9610044" cy="2542485"/>
            <a:chOff x="0" y="0"/>
            <a:chExt cx="3682024" cy="974136"/>
          </a:xfrm>
        </p:grpSpPr>
        <p:sp>
          <p:nvSpPr>
            <p:cNvPr name="Freeform 8" id="8"/>
            <p:cNvSpPr/>
            <p:nvPr/>
          </p:nvSpPr>
          <p:spPr>
            <a:xfrm flipH="false" flipV="false" rot="0">
              <a:off x="0" y="0"/>
              <a:ext cx="3682024" cy="974136"/>
            </a:xfrm>
            <a:custGeom>
              <a:avLst/>
              <a:gdLst/>
              <a:ahLst/>
              <a:cxnLst/>
              <a:rect r="r" b="b" t="t" l="l"/>
              <a:pathLst>
                <a:path h="974136" w="3682024">
                  <a:moveTo>
                    <a:pt x="0" y="0"/>
                  </a:moveTo>
                  <a:lnTo>
                    <a:pt x="3682024" y="0"/>
                  </a:lnTo>
                  <a:lnTo>
                    <a:pt x="3682024" y="974136"/>
                  </a:lnTo>
                  <a:lnTo>
                    <a:pt x="0" y="974136"/>
                  </a:lnTo>
                  <a:close/>
                </a:path>
              </a:pathLst>
            </a:custGeom>
            <a:solidFill>
              <a:srgbClr val="EFEFEF"/>
            </a:solidFill>
          </p:spPr>
        </p:sp>
        <p:sp>
          <p:nvSpPr>
            <p:cNvPr name="TextBox 9" id="9"/>
            <p:cNvSpPr txBox="true"/>
            <p:nvPr/>
          </p:nvSpPr>
          <p:spPr>
            <a:xfrm>
              <a:off x="0" y="-19050"/>
              <a:ext cx="3682024" cy="9931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665573" y="2183528"/>
            <a:ext cx="14294871" cy="3892397"/>
          </a:xfrm>
          <a:custGeom>
            <a:avLst/>
            <a:gdLst/>
            <a:ahLst/>
            <a:cxnLst/>
            <a:rect r="r" b="b" t="t" l="l"/>
            <a:pathLst>
              <a:path h="3892397" w="14294871">
                <a:moveTo>
                  <a:pt x="0" y="0"/>
                </a:moveTo>
                <a:lnTo>
                  <a:pt x="14294871" y="0"/>
                </a:lnTo>
                <a:lnTo>
                  <a:pt x="14294871" y="3892397"/>
                </a:lnTo>
                <a:lnTo>
                  <a:pt x="0" y="3892397"/>
                </a:lnTo>
                <a:lnTo>
                  <a:pt x="0" y="0"/>
                </a:lnTo>
                <a:close/>
              </a:path>
            </a:pathLst>
          </a:custGeom>
          <a:blipFill>
            <a:blip r:embed="rId6"/>
            <a:stretch>
              <a:fillRect l="-6706" t="0" r="-5003" b="0"/>
            </a:stretch>
          </a:blipFill>
        </p:spPr>
      </p:sp>
      <p:sp>
        <p:nvSpPr>
          <p:cNvPr name="Freeform 12" id="12"/>
          <p:cNvSpPr/>
          <p:nvPr/>
        </p:nvSpPr>
        <p:spPr>
          <a:xfrm flipH="false" flipV="false" rot="0">
            <a:off x="6924012" y="7851811"/>
            <a:ext cx="1086496" cy="1086496"/>
          </a:xfrm>
          <a:custGeom>
            <a:avLst/>
            <a:gdLst/>
            <a:ahLst/>
            <a:cxnLst/>
            <a:rect r="r" b="b" t="t" l="l"/>
            <a:pathLst>
              <a:path h="1086496" w="1086496">
                <a:moveTo>
                  <a:pt x="0" y="0"/>
                </a:moveTo>
                <a:lnTo>
                  <a:pt x="1086496" y="0"/>
                </a:lnTo>
                <a:lnTo>
                  <a:pt x="1086496" y="1086496"/>
                </a:lnTo>
                <a:lnTo>
                  <a:pt x="0" y="10864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ÖN İŞLEME</a:t>
            </a:r>
          </a:p>
        </p:txBody>
      </p:sp>
      <p:sp>
        <p:nvSpPr>
          <p:cNvPr name="TextBox 14" id="14"/>
          <p:cNvSpPr txBox="true"/>
          <p:nvPr/>
        </p:nvSpPr>
        <p:spPr>
          <a:xfrm rot="0">
            <a:off x="8276352" y="7365017"/>
            <a:ext cx="7534916" cy="192530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ea typeface="DM Sans"/>
                <a:cs typeface="DM Sans"/>
                <a:sym typeface="DM Sans"/>
              </a:rPr>
              <a:t>Ses dosyası dizininde "FAKE" ve "REAL" alt klasörlerindeki .wav uzantılı dosyaları listeleyip sayar, ardından bu dosyaların 10 ve 20 saniyelik parçalarını saklamak için bellek yapıları oluşturur.</a:t>
            </a:r>
          </a:p>
        </p:txBody>
      </p:sp>
    </p:spTree>
  </p:cSld>
  <p:clrMapOvr>
    <a:masterClrMapping/>
  </p:clrMapOvr>
  <p:transition spd="slow">
    <p:cover dir="u"/>
  </p:transition>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173924"/>
            <a:ext cx="9610044" cy="2542485"/>
            <a:chOff x="0" y="0"/>
            <a:chExt cx="3682024" cy="974136"/>
          </a:xfrm>
        </p:grpSpPr>
        <p:sp>
          <p:nvSpPr>
            <p:cNvPr name="Freeform 8" id="8"/>
            <p:cNvSpPr/>
            <p:nvPr/>
          </p:nvSpPr>
          <p:spPr>
            <a:xfrm flipH="false" flipV="false" rot="0">
              <a:off x="0" y="0"/>
              <a:ext cx="3682024" cy="974136"/>
            </a:xfrm>
            <a:custGeom>
              <a:avLst/>
              <a:gdLst/>
              <a:ahLst/>
              <a:cxnLst/>
              <a:rect r="r" b="b" t="t" l="l"/>
              <a:pathLst>
                <a:path h="974136" w="3682024">
                  <a:moveTo>
                    <a:pt x="0" y="0"/>
                  </a:moveTo>
                  <a:lnTo>
                    <a:pt x="3682024" y="0"/>
                  </a:lnTo>
                  <a:lnTo>
                    <a:pt x="3682024" y="974136"/>
                  </a:lnTo>
                  <a:lnTo>
                    <a:pt x="0" y="974136"/>
                  </a:lnTo>
                  <a:close/>
                </a:path>
              </a:pathLst>
            </a:custGeom>
            <a:solidFill>
              <a:srgbClr val="EFEFEF"/>
            </a:solidFill>
          </p:spPr>
        </p:sp>
        <p:sp>
          <p:nvSpPr>
            <p:cNvPr name="TextBox 9" id="9"/>
            <p:cNvSpPr txBox="true"/>
            <p:nvPr/>
          </p:nvSpPr>
          <p:spPr>
            <a:xfrm>
              <a:off x="0" y="-19050"/>
              <a:ext cx="3682024" cy="9931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448524" y="1692053"/>
            <a:ext cx="14874956" cy="5170562"/>
          </a:xfrm>
          <a:custGeom>
            <a:avLst/>
            <a:gdLst/>
            <a:ahLst/>
            <a:cxnLst/>
            <a:rect r="r" b="b" t="t" l="l"/>
            <a:pathLst>
              <a:path h="5170562" w="14874956">
                <a:moveTo>
                  <a:pt x="0" y="0"/>
                </a:moveTo>
                <a:lnTo>
                  <a:pt x="14874957" y="0"/>
                </a:lnTo>
                <a:lnTo>
                  <a:pt x="14874957" y="5170562"/>
                </a:lnTo>
                <a:lnTo>
                  <a:pt x="0" y="5170562"/>
                </a:lnTo>
                <a:lnTo>
                  <a:pt x="0" y="0"/>
                </a:lnTo>
                <a:close/>
              </a:path>
            </a:pathLst>
          </a:custGeom>
          <a:blipFill>
            <a:blip r:embed="rId6"/>
            <a:stretch>
              <a:fillRect l="-1636" t="0" r="-1739" b="0"/>
            </a:stretch>
          </a:blipFill>
        </p:spPr>
      </p:sp>
      <p:sp>
        <p:nvSpPr>
          <p:cNvPr name="Freeform 12" id="12"/>
          <p:cNvSpPr/>
          <p:nvPr/>
        </p:nvSpPr>
        <p:spPr>
          <a:xfrm flipH="false" flipV="false" rot="0">
            <a:off x="6707474" y="7567419"/>
            <a:ext cx="1447138" cy="1445329"/>
          </a:xfrm>
          <a:custGeom>
            <a:avLst/>
            <a:gdLst/>
            <a:ahLst/>
            <a:cxnLst/>
            <a:rect r="r" b="b" t="t" l="l"/>
            <a:pathLst>
              <a:path h="1445329" w="1447138">
                <a:moveTo>
                  <a:pt x="0" y="0"/>
                </a:moveTo>
                <a:lnTo>
                  <a:pt x="1447138" y="0"/>
                </a:lnTo>
                <a:lnTo>
                  <a:pt x="1447138" y="1445329"/>
                </a:lnTo>
                <a:lnTo>
                  <a:pt x="0" y="1445329"/>
                </a:lnTo>
                <a:lnTo>
                  <a:pt x="0" y="0"/>
                </a:lnTo>
                <a:close/>
              </a:path>
            </a:pathLst>
          </a:custGeom>
          <a:blipFill>
            <a:blip r:embed="rId7"/>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ÖN İŞLEME</a:t>
            </a:r>
          </a:p>
        </p:txBody>
      </p:sp>
      <p:sp>
        <p:nvSpPr>
          <p:cNvPr name="TextBox 14" id="14"/>
          <p:cNvSpPr txBox="true"/>
          <p:nvPr/>
        </p:nvSpPr>
        <p:spPr>
          <a:xfrm rot="0">
            <a:off x="8276352" y="7365017"/>
            <a:ext cx="7534916" cy="192530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ea typeface="DM Sans"/>
                <a:cs typeface="DM Sans"/>
                <a:sym typeface="DM Sans"/>
              </a:rPr>
              <a:t>Verilen ses dosyalarını belirli bir süreye (milisaniye cinsinden) göre parçalara böler, her parçayı bir etiketle (FAKE veya REAL) birlikte bir sözlükte saklar ve toplam parça sayısını döndürür.</a:t>
            </a:r>
          </a:p>
        </p:txBody>
      </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sp>
        <p:nvSpPr>
          <p:cNvPr name="Freeform 2" id="2"/>
          <p:cNvSpPr/>
          <p:nvPr/>
        </p:nvSpPr>
        <p:spPr>
          <a:xfrm flipH="false" flipV="false" rot="7659121">
            <a:off x="-4012602"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19320" y="2460386"/>
            <a:ext cx="1400485" cy="7497541"/>
            <a:chOff x="0" y="0"/>
            <a:chExt cx="368852" cy="1974661"/>
          </a:xfrm>
        </p:grpSpPr>
        <p:sp>
          <p:nvSpPr>
            <p:cNvPr name="Freeform 4" id="4"/>
            <p:cNvSpPr/>
            <p:nvPr/>
          </p:nvSpPr>
          <p:spPr>
            <a:xfrm flipH="false" flipV="false" rot="0">
              <a:off x="0" y="0"/>
              <a:ext cx="368852" cy="1974661"/>
            </a:xfrm>
            <a:custGeom>
              <a:avLst/>
              <a:gdLst/>
              <a:ahLst/>
              <a:cxnLst/>
              <a:rect r="r" b="b" t="t" l="l"/>
              <a:pathLst>
                <a:path h="1974661" w="368852">
                  <a:moveTo>
                    <a:pt x="0" y="0"/>
                  </a:moveTo>
                  <a:lnTo>
                    <a:pt x="368852" y="0"/>
                  </a:lnTo>
                  <a:lnTo>
                    <a:pt x="368852" y="1974661"/>
                  </a:lnTo>
                  <a:lnTo>
                    <a:pt x="0" y="1974661"/>
                  </a:lnTo>
                  <a:close/>
                </a:path>
              </a:pathLst>
            </a:custGeom>
            <a:solidFill>
              <a:srgbClr val="CCCCCC"/>
            </a:solidFill>
          </p:spPr>
        </p:sp>
        <p:sp>
          <p:nvSpPr>
            <p:cNvPr name="TextBox 5" id="5"/>
            <p:cNvSpPr txBox="true"/>
            <p:nvPr/>
          </p:nvSpPr>
          <p:spPr>
            <a:xfrm>
              <a:off x="0" y="-19050"/>
              <a:ext cx="368852" cy="1993711"/>
            </a:xfrm>
            <a:prstGeom prst="rect">
              <a:avLst/>
            </a:prstGeom>
          </p:spPr>
          <p:txBody>
            <a:bodyPr anchor="ctr" rtlCol="false" tIns="50800" lIns="50800" bIns="50800" rIns="50800"/>
            <a:lstStyle/>
            <a:p>
              <a:pPr algn="ctr">
                <a:lnSpc>
                  <a:spcPts val="2859"/>
                </a:lnSpc>
              </a:pPr>
            </a:p>
          </p:txBody>
        </p:sp>
      </p:grpSp>
      <p:sp>
        <p:nvSpPr>
          <p:cNvPr name="TextBox 6" id="6"/>
          <p:cNvSpPr txBox="true"/>
          <p:nvPr/>
        </p:nvSpPr>
        <p:spPr>
          <a:xfrm rot="0">
            <a:off x="4980992" y="274994"/>
            <a:ext cx="7416941" cy="1683727"/>
          </a:xfrm>
          <a:prstGeom prst="rect">
            <a:avLst/>
          </a:prstGeom>
        </p:spPr>
        <p:txBody>
          <a:bodyPr anchor="t" rtlCol="false" tIns="0" lIns="0" bIns="0" rIns="0">
            <a:spAutoFit/>
          </a:bodyPr>
          <a:lstStyle/>
          <a:p>
            <a:pPr algn="ctr">
              <a:lnSpc>
                <a:spcPts val="13774"/>
              </a:lnSpc>
            </a:pPr>
            <a:r>
              <a:rPr lang="en-US" b="true" sz="9981" spc="978">
                <a:solidFill>
                  <a:srgbClr val="231F20"/>
                </a:solidFill>
                <a:latin typeface="Oswald Bold"/>
                <a:ea typeface="Oswald Bold"/>
                <a:cs typeface="Oswald Bold"/>
                <a:sym typeface="Oswald Bold"/>
              </a:rPr>
              <a:t>İÇERİK</a:t>
            </a:r>
          </a:p>
        </p:txBody>
      </p:sp>
      <p:sp>
        <p:nvSpPr>
          <p:cNvPr name="Freeform 7" id="7"/>
          <p:cNvSpPr/>
          <p:nvPr/>
        </p:nvSpPr>
        <p:spPr>
          <a:xfrm flipH="false" flipV="false" rot="2016048">
            <a:off x="12243487" y="-1005305"/>
            <a:ext cx="10749463" cy="2687366"/>
          </a:xfrm>
          <a:custGeom>
            <a:avLst/>
            <a:gdLst/>
            <a:ahLst/>
            <a:cxnLst/>
            <a:rect r="r" b="b" t="t" l="l"/>
            <a:pathLst>
              <a:path h="2687366" w="10749463">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5231353" y="2854269"/>
            <a:ext cx="7166581" cy="647700"/>
            <a:chOff x="0" y="0"/>
            <a:chExt cx="9555441" cy="863600"/>
          </a:xfrm>
        </p:grpSpPr>
        <p:sp>
          <p:nvSpPr>
            <p:cNvPr name="TextBox 9" id="9"/>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01</a:t>
              </a:r>
            </a:p>
          </p:txBody>
        </p:sp>
        <p:sp>
          <p:nvSpPr>
            <p:cNvPr name="TextBox 10" id="10"/>
            <p:cNvSpPr txBox="true"/>
            <p:nvPr/>
          </p:nvSpPr>
          <p:spPr>
            <a:xfrm rot="0">
              <a:off x="1834770" y="143937"/>
              <a:ext cx="7720671" cy="545364"/>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GENEL AKIŞ DIYAGRAMI</a:t>
              </a:r>
            </a:p>
          </p:txBody>
        </p:sp>
      </p:grpSp>
      <p:grpSp>
        <p:nvGrpSpPr>
          <p:cNvPr name="Group 11" id="11"/>
          <p:cNvGrpSpPr/>
          <p:nvPr/>
        </p:nvGrpSpPr>
        <p:grpSpPr>
          <a:xfrm rot="0">
            <a:off x="5250954" y="3729922"/>
            <a:ext cx="7452707" cy="647700"/>
            <a:chOff x="0" y="0"/>
            <a:chExt cx="9936942" cy="863600"/>
          </a:xfrm>
        </p:grpSpPr>
        <p:sp>
          <p:nvSpPr>
            <p:cNvPr name="TextBox 12" id="12"/>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02</a:t>
              </a:r>
            </a:p>
          </p:txBody>
        </p:sp>
        <p:sp>
          <p:nvSpPr>
            <p:cNvPr name="TextBox 13" id="13"/>
            <p:cNvSpPr txBox="true"/>
            <p:nvPr/>
          </p:nvSpPr>
          <p:spPr>
            <a:xfrm rot="0">
              <a:off x="1834770" y="140068"/>
              <a:ext cx="8102172" cy="545364"/>
            </a:xfrm>
            <a:prstGeom prst="rect">
              <a:avLst/>
            </a:prstGeom>
          </p:spPr>
          <p:txBody>
            <a:bodyPr anchor="t" rtlCol="false" tIns="0" lIns="0" bIns="0" rIns="0">
              <a:spAutoFit/>
            </a:bodyPr>
            <a:lstStyle/>
            <a:p>
              <a:pPr algn="l">
                <a:lnSpc>
                  <a:spcPts val="3483"/>
                </a:lnSpc>
              </a:pPr>
              <a:r>
                <a:rPr lang="en-US" sz="2524" spc="247">
                  <a:solidFill>
                    <a:srgbClr val="231F20"/>
                  </a:solidFill>
                  <a:latin typeface="DM Sans"/>
                  <a:ea typeface="DM Sans"/>
                  <a:cs typeface="DM Sans"/>
                  <a:sym typeface="DM Sans"/>
                </a:rPr>
                <a:t>İMPORT İŞLEMLERİ</a:t>
              </a:r>
            </a:p>
          </p:txBody>
        </p:sp>
      </p:grpSp>
      <p:grpSp>
        <p:nvGrpSpPr>
          <p:cNvPr name="Group 14" id="14"/>
          <p:cNvGrpSpPr/>
          <p:nvPr/>
        </p:nvGrpSpPr>
        <p:grpSpPr>
          <a:xfrm rot="0">
            <a:off x="5250954" y="4605575"/>
            <a:ext cx="7166581" cy="647700"/>
            <a:chOff x="0" y="0"/>
            <a:chExt cx="9555441" cy="863600"/>
          </a:xfrm>
        </p:grpSpPr>
        <p:sp>
          <p:nvSpPr>
            <p:cNvPr name="TextBox 15" id="15"/>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03</a:t>
              </a:r>
            </a:p>
          </p:txBody>
        </p:sp>
        <p:sp>
          <p:nvSpPr>
            <p:cNvPr name="TextBox 16" id="16"/>
            <p:cNvSpPr txBox="true"/>
            <p:nvPr/>
          </p:nvSpPr>
          <p:spPr>
            <a:xfrm rot="0">
              <a:off x="1834770" y="191979"/>
              <a:ext cx="7720671"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GÖRSELLEŞTİRME</a:t>
              </a:r>
            </a:p>
          </p:txBody>
        </p:sp>
      </p:grpSp>
      <p:grpSp>
        <p:nvGrpSpPr>
          <p:cNvPr name="Group 17" id="17"/>
          <p:cNvGrpSpPr/>
          <p:nvPr/>
        </p:nvGrpSpPr>
        <p:grpSpPr>
          <a:xfrm rot="0">
            <a:off x="5250954" y="5481228"/>
            <a:ext cx="7452707" cy="647700"/>
            <a:chOff x="0" y="0"/>
            <a:chExt cx="9936942" cy="863600"/>
          </a:xfrm>
        </p:grpSpPr>
        <p:sp>
          <p:nvSpPr>
            <p:cNvPr name="TextBox 18" id="18"/>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04</a:t>
              </a:r>
            </a:p>
          </p:txBody>
        </p:sp>
        <p:sp>
          <p:nvSpPr>
            <p:cNvPr name="TextBox 19" id="19"/>
            <p:cNvSpPr txBox="true"/>
            <p:nvPr/>
          </p:nvSpPr>
          <p:spPr>
            <a:xfrm rot="0">
              <a:off x="1834770" y="188110"/>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VERİ ÖNİŞLEME</a:t>
              </a:r>
            </a:p>
          </p:txBody>
        </p:sp>
      </p:grpSp>
      <p:grpSp>
        <p:nvGrpSpPr>
          <p:cNvPr name="Group 20" id="20"/>
          <p:cNvGrpSpPr/>
          <p:nvPr/>
        </p:nvGrpSpPr>
        <p:grpSpPr>
          <a:xfrm rot="0">
            <a:off x="5250954" y="6356881"/>
            <a:ext cx="7433106" cy="647700"/>
            <a:chOff x="0" y="0"/>
            <a:chExt cx="9910807" cy="863600"/>
          </a:xfrm>
        </p:grpSpPr>
        <p:sp>
          <p:nvSpPr>
            <p:cNvPr name="TextBox 21" id="21"/>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05</a:t>
              </a:r>
            </a:p>
          </p:txBody>
        </p:sp>
        <p:sp>
          <p:nvSpPr>
            <p:cNvPr name="TextBox 22" id="22"/>
            <p:cNvSpPr txBox="true"/>
            <p:nvPr/>
          </p:nvSpPr>
          <p:spPr>
            <a:xfrm rot="0">
              <a:off x="1808636" y="199400"/>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ÖZELLİK VE ETİKET AYRIMI</a:t>
              </a:r>
            </a:p>
          </p:txBody>
        </p:sp>
      </p:grpSp>
      <p:grpSp>
        <p:nvGrpSpPr>
          <p:cNvPr name="Group 23" id="23"/>
          <p:cNvGrpSpPr/>
          <p:nvPr/>
        </p:nvGrpSpPr>
        <p:grpSpPr>
          <a:xfrm rot="0">
            <a:off x="5250954" y="7232533"/>
            <a:ext cx="7146980" cy="647700"/>
            <a:chOff x="0" y="0"/>
            <a:chExt cx="9529307" cy="863600"/>
          </a:xfrm>
        </p:grpSpPr>
        <p:sp>
          <p:nvSpPr>
            <p:cNvPr name="TextBox 24" id="24"/>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06</a:t>
              </a:r>
            </a:p>
          </p:txBody>
        </p:sp>
        <p:sp>
          <p:nvSpPr>
            <p:cNvPr name="TextBox 25" id="25"/>
            <p:cNvSpPr txBox="true"/>
            <p:nvPr/>
          </p:nvSpPr>
          <p:spPr>
            <a:xfrm rot="0">
              <a:off x="1808636" y="147950"/>
              <a:ext cx="7720671"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MODEL EĞİTİMİ</a:t>
              </a:r>
            </a:p>
          </p:txBody>
        </p:sp>
      </p:grpSp>
      <p:grpSp>
        <p:nvGrpSpPr>
          <p:cNvPr name="Group 26" id="26"/>
          <p:cNvGrpSpPr/>
          <p:nvPr/>
        </p:nvGrpSpPr>
        <p:grpSpPr>
          <a:xfrm rot="0">
            <a:off x="5250954" y="8108186"/>
            <a:ext cx="7433106" cy="647700"/>
            <a:chOff x="0" y="0"/>
            <a:chExt cx="9910807" cy="863600"/>
          </a:xfrm>
        </p:grpSpPr>
        <p:sp>
          <p:nvSpPr>
            <p:cNvPr name="TextBox 27" id="27"/>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07</a:t>
              </a:r>
            </a:p>
          </p:txBody>
        </p:sp>
        <p:sp>
          <p:nvSpPr>
            <p:cNvPr name="TextBox 28" id="28"/>
            <p:cNvSpPr txBox="true"/>
            <p:nvPr/>
          </p:nvSpPr>
          <p:spPr>
            <a:xfrm rot="0">
              <a:off x="1808636" y="140068"/>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PERFORMANS KARŞILAŞTIRMASI</a:t>
              </a:r>
            </a:p>
          </p:txBody>
        </p:sp>
      </p:grpSp>
      <p:grpSp>
        <p:nvGrpSpPr>
          <p:cNvPr name="Group 29" id="29"/>
          <p:cNvGrpSpPr/>
          <p:nvPr/>
        </p:nvGrpSpPr>
        <p:grpSpPr>
          <a:xfrm rot="0">
            <a:off x="5231353" y="8983839"/>
            <a:ext cx="7433106" cy="647700"/>
            <a:chOff x="0" y="0"/>
            <a:chExt cx="9910807" cy="863600"/>
          </a:xfrm>
        </p:grpSpPr>
        <p:sp>
          <p:nvSpPr>
            <p:cNvPr name="TextBox 30" id="30"/>
            <p:cNvSpPr txBox="true"/>
            <p:nvPr/>
          </p:nvSpPr>
          <p:spPr>
            <a:xfrm rot="0">
              <a:off x="0" y="-9525"/>
              <a:ext cx="1249625" cy="873125"/>
            </a:xfrm>
            <a:prstGeom prst="rect">
              <a:avLst/>
            </a:prstGeom>
          </p:spPr>
          <p:txBody>
            <a:bodyPr anchor="t" rtlCol="false" tIns="0" lIns="0" bIns="0" rIns="0">
              <a:spAutoFit/>
            </a:bodyPr>
            <a:lstStyle/>
            <a:p>
              <a:pPr algn="ctr">
                <a:lnSpc>
                  <a:spcPts val="5126"/>
                </a:lnSpc>
              </a:pPr>
              <a:r>
                <a:rPr lang="en-US" b="true" sz="4271" i="true">
                  <a:solidFill>
                    <a:srgbClr val="363636"/>
                  </a:solidFill>
                  <a:latin typeface="Oswald Bold"/>
                  <a:ea typeface="Oswald Bold"/>
                  <a:cs typeface="Oswald Bold"/>
                  <a:sym typeface="Oswald Bold"/>
                </a:rPr>
                <a:t>08</a:t>
              </a:r>
            </a:p>
          </p:txBody>
        </p:sp>
        <p:sp>
          <p:nvSpPr>
            <p:cNvPr name="TextBox 31" id="31"/>
            <p:cNvSpPr txBox="true"/>
            <p:nvPr/>
          </p:nvSpPr>
          <p:spPr>
            <a:xfrm rot="0">
              <a:off x="1808636" y="140068"/>
              <a:ext cx="8102172" cy="545364"/>
            </a:xfrm>
            <a:prstGeom prst="rect">
              <a:avLst/>
            </a:prstGeom>
          </p:spPr>
          <p:txBody>
            <a:bodyPr anchor="t" rtlCol="false" tIns="0" lIns="0" bIns="0" rIns="0">
              <a:spAutoFit/>
            </a:bodyPr>
            <a:lstStyle/>
            <a:p>
              <a:pPr algn="l" marL="0" indent="0" lvl="0">
                <a:lnSpc>
                  <a:spcPts val="3483"/>
                </a:lnSpc>
                <a:spcBef>
                  <a:spcPct val="0"/>
                </a:spcBef>
              </a:pPr>
              <a:r>
                <a:rPr lang="en-US" sz="2524" spc="247">
                  <a:solidFill>
                    <a:srgbClr val="231F20"/>
                  </a:solidFill>
                  <a:latin typeface="DM Sans"/>
                  <a:ea typeface="DM Sans"/>
                  <a:cs typeface="DM Sans"/>
                  <a:sym typeface="DM Sans"/>
                </a:rPr>
                <a:t>SONUÇ</a:t>
              </a:r>
            </a:p>
          </p:txBody>
        </p:sp>
      </p:grpSp>
    </p:spTree>
  </p:cSld>
  <p:clrMapOvr>
    <a:masterClrMapping/>
  </p:clrMapOvr>
  <p:transition spd="slow">
    <p:cover dir="l"/>
  </p:transition>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721758"/>
            <a:ext cx="9610044" cy="2185962"/>
            <a:chOff x="0" y="0"/>
            <a:chExt cx="3682024" cy="837536"/>
          </a:xfrm>
        </p:grpSpPr>
        <p:sp>
          <p:nvSpPr>
            <p:cNvPr name="Freeform 8" id="8"/>
            <p:cNvSpPr/>
            <p:nvPr/>
          </p:nvSpPr>
          <p:spPr>
            <a:xfrm flipH="false" flipV="false" rot="0">
              <a:off x="0" y="0"/>
              <a:ext cx="3682024" cy="837536"/>
            </a:xfrm>
            <a:custGeom>
              <a:avLst/>
              <a:gdLst/>
              <a:ahLst/>
              <a:cxnLst/>
              <a:rect r="r" b="b" t="t" l="l"/>
              <a:pathLst>
                <a:path h="837536" w="3682024">
                  <a:moveTo>
                    <a:pt x="0" y="0"/>
                  </a:moveTo>
                  <a:lnTo>
                    <a:pt x="3682024" y="0"/>
                  </a:lnTo>
                  <a:lnTo>
                    <a:pt x="3682024" y="837536"/>
                  </a:lnTo>
                  <a:lnTo>
                    <a:pt x="0" y="837536"/>
                  </a:lnTo>
                  <a:close/>
                </a:path>
              </a:pathLst>
            </a:custGeom>
            <a:solidFill>
              <a:srgbClr val="EFEFEF"/>
            </a:solidFill>
          </p:spPr>
        </p:sp>
        <p:sp>
          <p:nvSpPr>
            <p:cNvPr name="TextBox 9" id="9"/>
            <p:cNvSpPr txBox="true"/>
            <p:nvPr/>
          </p:nvSpPr>
          <p:spPr>
            <a:xfrm>
              <a:off x="0" y="-19050"/>
              <a:ext cx="3682024" cy="8565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3494806" y="807176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87178" y="1784446"/>
            <a:ext cx="14424090" cy="5769636"/>
          </a:xfrm>
          <a:custGeom>
            <a:avLst/>
            <a:gdLst/>
            <a:ahLst/>
            <a:cxnLst/>
            <a:rect r="r" b="b" t="t" l="l"/>
            <a:pathLst>
              <a:path h="5769636" w="14424090">
                <a:moveTo>
                  <a:pt x="0" y="0"/>
                </a:moveTo>
                <a:lnTo>
                  <a:pt x="14424090" y="0"/>
                </a:lnTo>
                <a:lnTo>
                  <a:pt x="14424090" y="5769636"/>
                </a:lnTo>
                <a:lnTo>
                  <a:pt x="0" y="5769636"/>
                </a:lnTo>
                <a:lnTo>
                  <a:pt x="0" y="0"/>
                </a:lnTo>
                <a:close/>
              </a:path>
            </a:pathLst>
          </a:custGeom>
          <a:blipFill>
            <a:blip r:embed="rId6"/>
            <a:stretch>
              <a:fillRect l="0" t="0" r="0" b="0"/>
            </a:stretch>
          </a:blipFill>
        </p:spPr>
      </p:sp>
      <p:sp>
        <p:nvSpPr>
          <p:cNvPr name="Freeform 12" id="12"/>
          <p:cNvSpPr/>
          <p:nvPr/>
        </p:nvSpPr>
        <p:spPr>
          <a:xfrm flipH="false" flipV="false" rot="0">
            <a:off x="6692256" y="8251974"/>
            <a:ext cx="1343915" cy="1125529"/>
          </a:xfrm>
          <a:custGeom>
            <a:avLst/>
            <a:gdLst/>
            <a:ahLst/>
            <a:cxnLst/>
            <a:rect r="r" b="b" t="t" l="l"/>
            <a:pathLst>
              <a:path h="1125529" w="1343915">
                <a:moveTo>
                  <a:pt x="0" y="0"/>
                </a:moveTo>
                <a:lnTo>
                  <a:pt x="1343916" y="0"/>
                </a:lnTo>
                <a:lnTo>
                  <a:pt x="1343916" y="1125530"/>
                </a:lnTo>
                <a:lnTo>
                  <a:pt x="0" y="112553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ÖN İŞLEME</a:t>
            </a:r>
          </a:p>
        </p:txBody>
      </p:sp>
      <p:sp>
        <p:nvSpPr>
          <p:cNvPr name="TextBox 14" id="14"/>
          <p:cNvSpPr txBox="true"/>
          <p:nvPr/>
        </p:nvSpPr>
        <p:spPr>
          <a:xfrm rot="0">
            <a:off x="8276352" y="7919684"/>
            <a:ext cx="7534916" cy="17066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Ses dosyalarını 10 ve 20 saniyelik parçalara ayırarak FAKE ve REAL sınıfları için ayrı ayrı işler; ardından bu parçaları bellekte audio_chunks_10s ve audio_chunks_20s adlı yapılarda saklar ve toplam parça sayılarını ekrana yazdırır.</a:t>
            </a:r>
          </a:p>
        </p:txBody>
      </p:sp>
    </p:spTree>
  </p:cSld>
  <p:clrMapOvr>
    <a:masterClrMapping/>
  </p:clrMapOvr>
  <p:transition spd="fast">
    <p:push dir="l"/>
  </p:transition>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721758"/>
            <a:ext cx="9610044" cy="2185962"/>
            <a:chOff x="0" y="0"/>
            <a:chExt cx="3682024" cy="837536"/>
          </a:xfrm>
        </p:grpSpPr>
        <p:sp>
          <p:nvSpPr>
            <p:cNvPr name="Freeform 8" id="8"/>
            <p:cNvSpPr/>
            <p:nvPr/>
          </p:nvSpPr>
          <p:spPr>
            <a:xfrm flipH="false" flipV="false" rot="0">
              <a:off x="0" y="0"/>
              <a:ext cx="3682024" cy="837536"/>
            </a:xfrm>
            <a:custGeom>
              <a:avLst/>
              <a:gdLst/>
              <a:ahLst/>
              <a:cxnLst/>
              <a:rect r="r" b="b" t="t" l="l"/>
              <a:pathLst>
                <a:path h="837536" w="3682024">
                  <a:moveTo>
                    <a:pt x="0" y="0"/>
                  </a:moveTo>
                  <a:lnTo>
                    <a:pt x="3682024" y="0"/>
                  </a:lnTo>
                  <a:lnTo>
                    <a:pt x="3682024" y="837536"/>
                  </a:lnTo>
                  <a:lnTo>
                    <a:pt x="0" y="837536"/>
                  </a:lnTo>
                  <a:close/>
                </a:path>
              </a:pathLst>
            </a:custGeom>
            <a:solidFill>
              <a:srgbClr val="EFEFEF"/>
            </a:solidFill>
          </p:spPr>
        </p:sp>
        <p:sp>
          <p:nvSpPr>
            <p:cNvPr name="TextBox 9" id="9"/>
            <p:cNvSpPr txBox="true"/>
            <p:nvPr/>
          </p:nvSpPr>
          <p:spPr>
            <a:xfrm>
              <a:off x="0" y="-19050"/>
              <a:ext cx="3682024" cy="8565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3494806" y="807176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45979" y="1675203"/>
            <a:ext cx="13614427" cy="5752095"/>
          </a:xfrm>
          <a:custGeom>
            <a:avLst/>
            <a:gdLst/>
            <a:ahLst/>
            <a:cxnLst/>
            <a:rect r="r" b="b" t="t" l="l"/>
            <a:pathLst>
              <a:path h="5752095" w="13614427">
                <a:moveTo>
                  <a:pt x="0" y="0"/>
                </a:moveTo>
                <a:lnTo>
                  <a:pt x="13614427" y="0"/>
                </a:lnTo>
                <a:lnTo>
                  <a:pt x="13614427" y="5752096"/>
                </a:lnTo>
                <a:lnTo>
                  <a:pt x="0" y="5752096"/>
                </a:lnTo>
                <a:lnTo>
                  <a:pt x="0" y="0"/>
                </a:lnTo>
                <a:close/>
              </a:path>
            </a:pathLst>
          </a:custGeom>
          <a:blipFill>
            <a:blip r:embed="rId6"/>
            <a:stretch>
              <a:fillRect l="0" t="0" r="0" b="0"/>
            </a:stretch>
          </a:blipFill>
        </p:spPr>
      </p:sp>
      <p:sp>
        <p:nvSpPr>
          <p:cNvPr name="Freeform 12" id="12"/>
          <p:cNvSpPr/>
          <p:nvPr/>
        </p:nvSpPr>
        <p:spPr>
          <a:xfrm flipH="false" flipV="false" rot="0">
            <a:off x="6829215" y="8202767"/>
            <a:ext cx="1300498" cy="1178576"/>
          </a:xfrm>
          <a:custGeom>
            <a:avLst/>
            <a:gdLst/>
            <a:ahLst/>
            <a:cxnLst/>
            <a:rect r="r" b="b" t="t" l="l"/>
            <a:pathLst>
              <a:path h="1178576" w="1300498">
                <a:moveTo>
                  <a:pt x="0" y="0"/>
                </a:moveTo>
                <a:lnTo>
                  <a:pt x="1300498" y="0"/>
                </a:lnTo>
                <a:lnTo>
                  <a:pt x="1300498" y="1178576"/>
                </a:lnTo>
                <a:lnTo>
                  <a:pt x="0" y="11785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ÖN İŞLEME</a:t>
            </a:r>
          </a:p>
        </p:txBody>
      </p:sp>
      <p:sp>
        <p:nvSpPr>
          <p:cNvPr name="TextBox 14" id="14"/>
          <p:cNvSpPr txBox="true"/>
          <p:nvPr/>
        </p:nvSpPr>
        <p:spPr>
          <a:xfrm rot="0">
            <a:off x="8276352" y="7919684"/>
            <a:ext cx="7534916" cy="17066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Bu fonksiyon, verilen ses parçalarından (chunks) Mel-Frekans Kepstral Katsayıları (MFCC) özelliklerini çıkarır, bu özellikleri ölçeklendirerek bir listeye kaydeder ve ilgili parçaların etiketleriyle birlikte döndürür.</a:t>
            </a:r>
          </a:p>
        </p:txBody>
      </p:sp>
    </p:spTree>
  </p:cSld>
  <p:clrMapOvr>
    <a:masterClrMapping/>
  </p:clrMapOvr>
  <p:transition spd="fast">
    <p:fade/>
  </p:transition>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906563" y="1775617"/>
            <a:ext cx="12280618" cy="8132103"/>
          </a:xfrm>
          <a:custGeom>
            <a:avLst/>
            <a:gdLst/>
            <a:ahLst/>
            <a:cxnLst/>
            <a:rect r="r" b="b" t="t" l="l"/>
            <a:pathLst>
              <a:path h="8132103" w="12280618">
                <a:moveTo>
                  <a:pt x="0" y="0"/>
                </a:moveTo>
                <a:lnTo>
                  <a:pt x="12280618" y="0"/>
                </a:lnTo>
                <a:lnTo>
                  <a:pt x="12280618" y="8132103"/>
                </a:lnTo>
                <a:lnTo>
                  <a:pt x="0" y="8132103"/>
                </a:lnTo>
                <a:lnTo>
                  <a:pt x="0" y="0"/>
                </a:lnTo>
                <a:close/>
              </a:path>
            </a:pathLst>
          </a:custGeom>
          <a:blipFill>
            <a:blip r:embed="rId3"/>
            <a:stretch>
              <a:fillRect l="0" t="0" r="0" b="0"/>
            </a:stretch>
          </a:blipFill>
        </p:spPr>
      </p:sp>
      <p:grpSp>
        <p:nvGrpSpPr>
          <p:cNvPr name="Group 4" id="4"/>
          <p:cNvGrpSpPr/>
          <p:nvPr/>
        </p:nvGrpSpPr>
        <p:grpSpPr>
          <a:xfrm rot="0">
            <a:off x="13662994" y="337474"/>
            <a:ext cx="4296549" cy="9570246"/>
            <a:chOff x="0" y="0"/>
            <a:chExt cx="1131601" cy="2520559"/>
          </a:xfrm>
        </p:grpSpPr>
        <p:sp>
          <p:nvSpPr>
            <p:cNvPr name="Freeform 5" id="5"/>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6" id="6"/>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7" id="7"/>
          <p:cNvSpPr/>
          <p:nvPr/>
        </p:nvSpPr>
        <p:spPr>
          <a:xfrm flipH="false" flipV="false" rot="0">
            <a:off x="-3494806" y="807176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ÖN İŞLEME</a:t>
            </a:r>
          </a:p>
        </p:txBody>
      </p:sp>
    </p:spTree>
  </p:cSld>
  <p:clrMapOvr>
    <a:masterClrMapping/>
  </p:clrMapOvr>
  <p:transition spd="slow">
    <p:push dir="l"/>
  </p:transition>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494806" y="8071763"/>
            <a:ext cx="7616557" cy="7815497"/>
          </a:xfrm>
          <a:custGeom>
            <a:avLst/>
            <a:gdLst/>
            <a:ahLst/>
            <a:cxnLst/>
            <a:rect r="r" b="b" t="t" l="l"/>
            <a:pathLst>
              <a:path h="7815497" w="7616557">
                <a:moveTo>
                  <a:pt x="0" y="0"/>
                </a:moveTo>
                <a:lnTo>
                  <a:pt x="7616557" y="0"/>
                </a:lnTo>
                <a:lnTo>
                  <a:pt x="7616557"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680998" y="1821264"/>
            <a:ext cx="9284476" cy="3546670"/>
          </a:xfrm>
          <a:custGeom>
            <a:avLst/>
            <a:gdLst/>
            <a:ahLst/>
            <a:cxnLst/>
            <a:rect r="r" b="b" t="t" l="l"/>
            <a:pathLst>
              <a:path h="3546670" w="9284476">
                <a:moveTo>
                  <a:pt x="0" y="0"/>
                </a:moveTo>
                <a:lnTo>
                  <a:pt x="9284476" y="0"/>
                </a:lnTo>
                <a:lnTo>
                  <a:pt x="9284476" y="3546670"/>
                </a:lnTo>
                <a:lnTo>
                  <a:pt x="0" y="3546670"/>
                </a:lnTo>
                <a:lnTo>
                  <a:pt x="0" y="0"/>
                </a:lnTo>
                <a:close/>
              </a:path>
            </a:pathLst>
          </a:custGeom>
          <a:blipFill>
            <a:blip r:embed="rId5"/>
            <a:stretch>
              <a:fillRect l="0" t="0" r="0" b="0"/>
            </a:stretch>
          </a:blipFill>
        </p:spPr>
      </p:sp>
      <p:sp>
        <p:nvSpPr>
          <p:cNvPr name="TextBox 8" id="8"/>
          <p:cNvSpPr txBox="true"/>
          <p:nvPr/>
        </p:nvSpPr>
        <p:spPr>
          <a:xfrm rot="0">
            <a:off x="2157409" y="523494"/>
            <a:ext cx="12388843"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SETİ HAZIRLIĞI</a:t>
            </a:r>
          </a:p>
        </p:txBody>
      </p:sp>
      <p:graphicFrame>
        <p:nvGraphicFramePr>
          <p:cNvPr name="Table 9" id="9"/>
          <p:cNvGraphicFramePr>
            <a:graphicFrameLocks noGrp="true"/>
          </p:cNvGraphicFramePr>
          <p:nvPr/>
        </p:nvGraphicFramePr>
        <p:xfrm>
          <a:off x="8946171" y="6049340"/>
          <a:ext cx="6006486" cy="3208960"/>
        </p:xfrm>
        <a:graphic>
          <a:graphicData uri="http://schemas.openxmlformats.org/drawingml/2006/table">
            <a:tbl>
              <a:tblPr/>
              <a:tblGrid>
                <a:gridCol w="3003243"/>
                <a:gridCol w="3003243"/>
              </a:tblGrid>
              <a:tr h="815815">
                <a:tc gridSpan="2">
                  <a:txBody>
                    <a:bodyPr anchor="t" rtlCol="false"/>
                    <a:lstStyle/>
                    <a:p>
                      <a:pPr algn="ctr">
                        <a:lnSpc>
                          <a:spcPts val="2520"/>
                        </a:lnSpc>
                        <a:defRPr/>
                      </a:pPr>
                      <a:r>
                        <a:rPr lang="en-US" sz="1800" b="true">
                          <a:solidFill>
                            <a:srgbClr val="FFFFFF"/>
                          </a:solidFill>
                          <a:latin typeface="Open Sauce Bold"/>
                          <a:ea typeface="Open Sauce Bold"/>
                          <a:cs typeface="Open Sauce Bold"/>
                          <a:sym typeface="Open Sauce Bold"/>
                        </a:rPr>
                        <a:t>20 Saniyelik veri (feature_df_20s)</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191919"/>
                    </a:solidFill>
                  </a:tcPr>
                </a:tc>
                <a:tc hMerge="true">
                  <a:txBody>
                    <a:bodyPr anchor="t" rtlCol="false"/>
                    <a:lstStyle/>
                    <a:p>
                      <a:pPr algn="ctr">
                        <a:lnSpc>
                          <a:spcPts val="2520"/>
                        </a:lnSpc>
                        <a:defRPr/>
                      </a:pPr>
                      <a:r>
                        <a:rPr lang="en-US" sz="1800" b="true">
                          <a:solidFill>
                            <a:srgbClr val="FFFFFF"/>
                          </a:solidFill>
                          <a:latin typeface="Open Sauce Bold"/>
                          <a:ea typeface="Open Sauce Bold"/>
                          <a:cs typeface="Open Sauce Bold"/>
                          <a:sym typeface="Open Sauce Bold"/>
                        </a:rPr>
                        <a:t>20 Saniyelik veri (feature_df_20s)</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191919"/>
                    </a:solidFill>
                  </a:tcPr>
                </a:tc>
              </a:tr>
              <a:tr h="761516">
                <a:tc>
                  <a:txBody>
                    <a:bodyPr anchor="t" rtlCol="false"/>
                    <a:lstStyle/>
                    <a:p>
                      <a:pPr algn="ctr">
                        <a:lnSpc>
                          <a:spcPts val="2520"/>
                        </a:lnSpc>
                        <a:defRPr/>
                      </a:pPr>
                      <a:r>
                        <a:rPr lang="en-US" sz="1800">
                          <a:solidFill>
                            <a:srgbClr val="FFFFFF"/>
                          </a:solidFill>
                          <a:latin typeface="Open Sauce"/>
                          <a:ea typeface="Open Sauce"/>
                          <a:cs typeface="Open Sauce"/>
                          <a:sym typeface="Open Sauce"/>
                        </a:rPr>
                        <a:t>SINIF</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363636"/>
                    </a:solidFill>
                  </a:tcPr>
                </a:tc>
                <a:tc>
                  <a:txBody>
                    <a:bodyPr anchor="t" rtlCol="false"/>
                    <a:lstStyle/>
                    <a:p>
                      <a:pPr algn="ctr">
                        <a:lnSpc>
                          <a:spcPts val="2520"/>
                        </a:lnSpc>
                        <a:defRPr/>
                      </a:pPr>
                      <a:r>
                        <a:rPr lang="en-US" sz="1800">
                          <a:solidFill>
                            <a:srgbClr val="FFFFFF"/>
                          </a:solidFill>
                          <a:latin typeface="Open Sauce"/>
                          <a:ea typeface="Open Sauce"/>
                          <a:cs typeface="Open Sauce"/>
                          <a:sym typeface="Open Sauce"/>
                        </a:rPr>
                        <a:t>Kayıt Sayısı</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363636"/>
                    </a:solidFill>
                  </a:tcPr>
                </a:tc>
              </a:tr>
              <a:tr h="815815">
                <a:tc>
                  <a:txBody>
                    <a:bodyPr anchor="t" rtlCol="false"/>
                    <a:lstStyle/>
                    <a:p>
                      <a:pPr algn="ctr">
                        <a:lnSpc>
                          <a:spcPts val="2520"/>
                        </a:lnSpc>
                        <a:defRPr/>
                      </a:pPr>
                      <a:r>
                        <a:rPr lang="en-US" sz="1800">
                          <a:solidFill>
                            <a:srgbClr val="000000"/>
                          </a:solidFill>
                          <a:latin typeface="Open Sauce"/>
                          <a:ea typeface="Open Sauce"/>
                          <a:cs typeface="Open Sauce"/>
                          <a:sym typeface="Open Sauce"/>
                        </a:rPr>
                        <a:t>FAKE</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uce"/>
                          <a:ea typeface="Open Sauce"/>
                          <a:cs typeface="Open Sauce"/>
                          <a:sym typeface="Open Sauce"/>
                        </a:rPr>
                        <a:t>1316</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FFFFFF"/>
                    </a:solidFill>
                  </a:tcPr>
                </a:tc>
              </a:tr>
              <a:tr h="815815">
                <a:tc>
                  <a:txBody>
                    <a:bodyPr anchor="t" rtlCol="false"/>
                    <a:lstStyle/>
                    <a:p>
                      <a:pPr algn="ctr">
                        <a:lnSpc>
                          <a:spcPts val="2520"/>
                        </a:lnSpc>
                        <a:defRPr/>
                      </a:pPr>
                      <a:r>
                        <a:rPr lang="en-US" sz="1800">
                          <a:solidFill>
                            <a:srgbClr val="000000"/>
                          </a:solidFill>
                          <a:latin typeface="Open Sauce"/>
                          <a:ea typeface="Open Sauce"/>
                          <a:cs typeface="Open Sauce"/>
                          <a:sym typeface="Open Sauce"/>
                        </a:rPr>
                        <a:t>REAL</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uce"/>
                          <a:ea typeface="Open Sauce"/>
                          <a:cs typeface="Open Sauce"/>
                          <a:sym typeface="Open Sauce"/>
                        </a:rPr>
                        <a:t>193</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FFFFFF"/>
                    </a:solidFill>
                  </a:tcPr>
                </a:tc>
              </a:tr>
            </a:tbl>
          </a:graphicData>
        </a:graphic>
      </p:graphicFrame>
      <p:graphicFrame>
        <p:nvGraphicFramePr>
          <p:cNvPr name="Table 10" id="10"/>
          <p:cNvGraphicFramePr>
            <a:graphicFrameLocks noGrp="true"/>
          </p:cNvGraphicFramePr>
          <p:nvPr/>
        </p:nvGraphicFramePr>
        <p:xfrm>
          <a:off x="1680998" y="6049340"/>
          <a:ext cx="6006486" cy="3208960"/>
        </p:xfrm>
        <a:graphic>
          <a:graphicData uri="http://schemas.openxmlformats.org/drawingml/2006/table">
            <a:tbl>
              <a:tblPr/>
              <a:tblGrid>
                <a:gridCol w="3003243"/>
                <a:gridCol w="3003243"/>
              </a:tblGrid>
              <a:tr h="815815">
                <a:tc gridSpan="2">
                  <a:txBody>
                    <a:bodyPr anchor="t" rtlCol="false"/>
                    <a:lstStyle/>
                    <a:p>
                      <a:pPr algn="ctr">
                        <a:lnSpc>
                          <a:spcPts val="2520"/>
                        </a:lnSpc>
                        <a:defRPr/>
                      </a:pPr>
                      <a:r>
                        <a:rPr lang="en-US" sz="1800" b="true">
                          <a:solidFill>
                            <a:srgbClr val="FFFFFF"/>
                          </a:solidFill>
                          <a:latin typeface="Open Sauce Bold"/>
                          <a:ea typeface="Open Sauce Bold"/>
                          <a:cs typeface="Open Sauce Bold"/>
                          <a:sym typeface="Open Sauce Bold"/>
                        </a:rPr>
                        <a:t>10 Saniyelik veri (feature_df_10s)</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191919"/>
                    </a:solidFill>
                  </a:tcPr>
                </a:tc>
                <a:tc hMerge="true">
                  <a:txBody>
                    <a:bodyPr anchor="t" rtlCol="false"/>
                    <a:lstStyle/>
                    <a:p>
                      <a:pPr algn="ctr">
                        <a:lnSpc>
                          <a:spcPts val="2520"/>
                        </a:lnSpc>
                        <a:defRPr/>
                      </a:pPr>
                      <a:r>
                        <a:rPr lang="en-US" sz="1800" b="true">
                          <a:solidFill>
                            <a:srgbClr val="FFFFFF"/>
                          </a:solidFill>
                          <a:latin typeface="Open Sauce Bold"/>
                          <a:ea typeface="Open Sauce Bold"/>
                          <a:cs typeface="Open Sauce Bold"/>
                          <a:sym typeface="Open Sauce Bold"/>
                        </a:rPr>
                        <a:t>10 Saniyelik veri (feature_df_10s)</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191919"/>
                    </a:solidFill>
                  </a:tcPr>
                </a:tc>
              </a:tr>
              <a:tr h="761516">
                <a:tc>
                  <a:txBody>
                    <a:bodyPr anchor="t" rtlCol="false"/>
                    <a:lstStyle/>
                    <a:p>
                      <a:pPr algn="ctr">
                        <a:lnSpc>
                          <a:spcPts val="2520"/>
                        </a:lnSpc>
                        <a:defRPr/>
                      </a:pPr>
                      <a:r>
                        <a:rPr lang="en-US" sz="1800">
                          <a:solidFill>
                            <a:srgbClr val="FFFFFF"/>
                          </a:solidFill>
                          <a:latin typeface="Open Sauce"/>
                          <a:ea typeface="Open Sauce"/>
                          <a:cs typeface="Open Sauce"/>
                          <a:sym typeface="Open Sauce"/>
                        </a:rPr>
                        <a:t>SINIF</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363636"/>
                    </a:solidFill>
                  </a:tcPr>
                </a:tc>
                <a:tc>
                  <a:txBody>
                    <a:bodyPr anchor="t" rtlCol="false"/>
                    <a:lstStyle/>
                    <a:p>
                      <a:pPr algn="ctr">
                        <a:lnSpc>
                          <a:spcPts val="2520"/>
                        </a:lnSpc>
                        <a:defRPr/>
                      </a:pPr>
                      <a:r>
                        <a:rPr lang="en-US" sz="1800">
                          <a:solidFill>
                            <a:srgbClr val="FFFFFF"/>
                          </a:solidFill>
                          <a:latin typeface="Open Sauce"/>
                          <a:ea typeface="Open Sauce"/>
                          <a:cs typeface="Open Sauce"/>
                          <a:sym typeface="Open Sauce"/>
                        </a:rPr>
                        <a:t>Kayıt Sayısı</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solidFill>
                      <a:srgbClr val="363636"/>
                    </a:solidFill>
                  </a:tcPr>
                </a:tc>
              </a:tr>
              <a:tr h="815815">
                <a:tc>
                  <a:txBody>
                    <a:bodyPr anchor="t" rtlCol="false"/>
                    <a:lstStyle/>
                    <a:p>
                      <a:pPr algn="ctr">
                        <a:lnSpc>
                          <a:spcPts val="2520"/>
                        </a:lnSpc>
                        <a:defRPr/>
                      </a:pPr>
                      <a:r>
                        <a:rPr lang="en-US" sz="1800">
                          <a:solidFill>
                            <a:srgbClr val="000000"/>
                          </a:solidFill>
                          <a:latin typeface="Open Sauce"/>
                          <a:ea typeface="Open Sauce"/>
                          <a:cs typeface="Open Sauce"/>
                          <a:sym typeface="Open Sauce"/>
                        </a:rPr>
                        <a:t>FAKE</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uce"/>
                          <a:ea typeface="Open Sauce"/>
                          <a:cs typeface="Open Sauce"/>
                          <a:sym typeface="Open Sauce"/>
                        </a:rPr>
                        <a:t>2632</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r>
              <a:tr h="815815">
                <a:tc>
                  <a:txBody>
                    <a:bodyPr anchor="t" rtlCol="false"/>
                    <a:lstStyle/>
                    <a:p>
                      <a:pPr algn="ctr">
                        <a:lnSpc>
                          <a:spcPts val="2520"/>
                        </a:lnSpc>
                        <a:defRPr/>
                      </a:pPr>
                      <a:r>
                        <a:rPr lang="en-US" sz="1800">
                          <a:solidFill>
                            <a:srgbClr val="000000"/>
                          </a:solidFill>
                          <a:latin typeface="Open Sauce"/>
                          <a:ea typeface="Open Sauce"/>
                          <a:cs typeface="Open Sauce"/>
                          <a:sym typeface="Open Sauce"/>
                        </a:rPr>
                        <a:t>REAL</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Open Sauce"/>
                          <a:ea typeface="Open Sauce"/>
                          <a:cs typeface="Open Sauce"/>
                          <a:sym typeface="Open Sauce"/>
                        </a:rPr>
                        <a:t>381</a:t>
                      </a:r>
                      <a:endParaRPr lang="en-US" sz="1100"/>
                    </a:p>
                  </a:txBody>
                  <a:tcPr marL="190500" marR="190500" marT="190500" marB="190500" anchor="ctr">
                    <a:lnL cmpd="sng" algn="ctr" cap="flat" w="38100">
                      <a:solidFill>
                        <a:srgbClr val="5271FF"/>
                      </a:solidFill>
                      <a:prstDash val="solid"/>
                      <a:round/>
                      <a:headEnd type="none" w="med" len="med"/>
                      <a:tailEnd type="none" w="med" len="med"/>
                    </a:lnL>
                    <a:lnR cmpd="sng" algn="ctr" cap="flat" w="38100">
                      <a:solidFill>
                        <a:srgbClr val="5271FF"/>
                      </a:solidFill>
                      <a:prstDash val="solid"/>
                      <a:round/>
                      <a:headEnd type="none" w="med" len="med"/>
                      <a:tailEnd type="none" w="med" len="med"/>
                    </a:lnR>
                    <a:lnT cmpd="sng" algn="ctr" cap="flat" w="38100">
                      <a:solidFill>
                        <a:srgbClr val="5271FF"/>
                      </a:solidFill>
                      <a:prstDash val="solid"/>
                      <a:round/>
                      <a:headEnd type="none" w="med" len="med"/>
                      <a:tailEnd type="none" w="med" len="med"/>
                    </a:lnT>
                    <a:lnB cmpd="sng" algn="ctr" cap="flat" w="38100">
                      <a:solidFill>
                        <a:srgbClr val="5271FF"/>
                      </a:solidFill>
                      <a:prstDash val="solid"/>
                      <a:round/>
                      <a:headEnd type="none" w="med" len="med"/>
                      <a:tailEnd type="none" w="med" len="med"/>
                    </a:lnB>
                  </a:tcPr>
                </a:tc>
              </a:tr>
            </a:tbl>
          </a:graphicData>
        </a:graphic>
      </p:graphicFrame>
    </p:spTree>
  </p:cSld>
  <p:clrMapOvr>
    <a:masterClrMapping/>
  </p:clrMapOvr>
  <p:transition spd="fast">
    <p:cover dir="rd"/>
  </p:transition>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173924"/>
            <a:ext cx="9610044" cy="2542485"/>
            <a:chOff x="0" y="0"/>
            <a:chExt cx="3682024" cy="974136"/>
          </a:xfrm>
        </p:grpSpPr>
        <p:sp>
          <p:nvSpPr>
            <p:cNvPr name="Freeform 8" id="8"/>
            <p:cNvSpPr/>
            <p:nvPr/>
          </p:nvSpPr>
          <p:spPr>
            <a:xfrm flipH="false" flipV="false" rot="0">
              <a:off x="0" y="0"/>
              <a:ext cx="3682024" cy="974136"/>
            </a:xfrm>
            <a:custGeom>
              <a:avLst/>
              <a:gdLst/>
              <a:ahLst/>
              <a:cxnLst/>
              <a:rect r="r" b="b" t="t" l="l"/>
              <a:pathLst>
                <a:path h="974136" w="3682024">
                  <a:moveTo>
                    <a:pt x="0" y="0"/>
                  </a:moveTo>
                  <a:lnTo>
                    <a:pt x="3682024" y="0"/>
                  </a:lnTo>
                  <a:lnTo>
                    <a:pt x="3682024" y="974136"/>
                  </a:lnTo>
                  <a:lnTo>
                    <a:pt x="0" y="974136"/>
                  </a:lnTo>
                  <a:close/>
                </a:path>
              </a:pathLst>
            </a:custGeom>
            <a:solidFill>
              <a:srgbClr val="EFEFEF"/>
            </a:solidFill>
          </p:spPr>
        </p:sp>
        <p:sp>
          <p:nvSpPr>
            <p:cNvPr name="TextBox 9" id="9"/>
            <p:cNvSpPr txBox="true"/>
            <p:nvPr/>
          </p:nvSpPr>
          <p:spPr>
            <a:xfrm>
              <a:off x="0" y="-19050"/>
              <a:ext cx="3682024" cy="99318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57409" y="2401222"/>
            <a:ext cx="11313018" cy="3919617"/>
          </a:xfrm>
          <a:custGeom>
            <a:avLst/>
            <a:gdLst/>
            <a:ahLst/>
            <a:cxnLst/>
            <a:rect r="r" b="b" t="t" l="l"/>
            <a:pathLst>
              <a:path h="3919617" w="11313018">
                <a:moveTo>
                  <a:pt x="0" y="0"/>
                </a:moveTo>
                <a:lnTo>
                  <a:pt x="11313017" y="0"/>
                </a:lnTo>
                <a:lnTo>
                  <a:pt x="11313017" y="3919617"/>
                </a:lnTo>
                <a:lnTo>
                  <a:pt x="0" y="3919617"/>
                </a:lnTo>
                <a:lnTo>
                  <a:pt x="0" y="0"/>
                </a:lnTo>
                <a:close/>
              </a:path>
            </a:pathLst>
          </a:custGeom>
          <a:blipFill>
            <a:blip r:embed="rId6"/>
            <a:stretch>
              <a:fillRect l="0" t="0" r="0" b="0"/>
            </a:stretch>
          </a:blipFill>
        </p:spPr>
      </p:sp>
      <p:sp>
        <p:nvSpPr>
          <p:cNvPr name="Freeform 12" id="12"/>
          <p:cNvSpPr/>
          <p:nvPr/>
        </p:nvSpPr>
        <p:spPr>
          <a:xfrm flipH="false" flipV="false" rot="0">
            <a:off x="6829215" y="7774076"/>
            <a:ext cx="1238672" cy="1238672"/>
          </a:xfrm>
          <a:custGeom>
            <a:avLst/>
            <a:gdLst/>
            <a:ahLst/>
            <a:cxnLst/>
            <a:rect r="r" b="b" t="t" l="l"/>
            <a:pathLst>
              <a:path h="1238672" w="1238672">
                <a:moveTo>
                  <a:pt x="0" y="0"/>
                </a:moveTo>
                <a:lnTo>
                  <a:pt x="1238672" y="0"/>
                </a:lnTo>
                <a:lnTo>
                  <a:pt x="1238672" y="1238672"/>
                </a:lnTo>
                <a:lnTo>
                  <a:pt x="0" y="12386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11977967"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ETIKET KODLAMA (LABEL ENCODING)</a:t>
            </a:r>
          </a:p>
        </p:txBody>
      </p:sp>
      <p:sp>
        <p:nvSpPr>
          <p:cNvPr name="TextBox 14" id="14"/>
          <p:cNvSpPr txBox="true"/>
          <p:nvPr/>
        </p:nvSpPr>
        <p:spPr>
          <a:xfrm rot="0">
            <a:off x="8276352" y="7374542"/>
            <a:ext cx="7534916" cy="20495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 LabelEncoder kullanarak verilen etiket sütunundaki (örneğin class) kategorik değerleri (FAKE ve REAL) sayısal değerlere dönüştürür ve bu dönüştürülmüş değerleri yeni bir sütunda (encoded_class) saklar. 10 saniyelik ve 20 saniyelik veri setleri için ayrı ayrı uygulanır.</a:t>
            </a:r>
          </a:p>
        </p:txBody>
      </p:sp>
    </p:spTree>
  </p:cSld>
  <p:clrMapOvr>
    <a:masterClrMapping/>
  </p:clrMapOvr>
  <p:transition spd="fast">
    <p:fade/>
  </p:transition>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341318"/>
            <a:ext cx="9610044" cy="2283786"/>
            <a:chOff x="0" y="0"/>
            <a:chExt cx="3682024" cy="875017"/>
          </a:xfrm>
        </p:grpSpPr>
        <p:sp>
          <p:nvSpPr>
            <p:cNvPr name="Freeform 8" id="8"/>
            <p:cNvSpPr/>
            <p:nvPr/>
          </p:nvSpPr>
          <p:spPr>
            <a:xfrm flipH="false" flipV="false" rot="0">
              <a:off x="0" y="0"/>
              <a:ext cx="3682024" cy="875017"/>
            </a:xfrm>
            <a:custGeom>
              <a:avLst/>
              <a:gdLst/>
              <a:ahLst/>
              <a:cxnLst/>
              <a:rect r="r" b="b" t="t" l="l"/>
              <a:pathLst>
                <a:path h="875017" w="3682024">
                  <a:moveTo>
                    <a:pt x="0" y="0"/>
                  </a:moveTo>
                  <a:lnTo>
                    <a:pt x="3682024" y="0"/>
                  </a:lnTo>
                  <a:lnTo>
                    <a:pt x="3682024" y="875017"/>
                  </a:lnTo>
                  <a:lnTo>
                    <a:pt x="0" y="875017"/>
                  </a:lnTo>
                  <a:close/>
                </a:path>
              </a:pathLst>
            </a:custGeom>
            <a:solidFill>
              <a:srgbClr val="EFEFEF"/>
            </a:solidFill>
          </p:spPr>
        </p:sp>
        <p:sp>
          <p:nvSpPr>
            <p:cNvPr name="TextBox 9" id="9"/>
            <p:cNvSpPr txBox="true"/>
            <p:nvPr/>
          </p:nvSpPr>
          <p:spPr>
            <a:xfrm>
              <a:off x="0" y="-19050"/>
              <a:ext cx="3682024" cy="89406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019891" y="2702501"/>
            <a:ext cx="13290297" cy="2902479"/>
          </a:xfrm>
          <a:custGeom>
            <a:avLst/>
            <a:gdLst/>
            <a:ahLst/>
            <a:cxnLst/>
            <a:rect r="r" b="b" t="t" l="l"/>
            <a:pathLst>
              <a:path h="2902479" w="13290297">
                <a:moveTo>
                  <a:pt x="0" y="0"/>
                </a:moveTo>
                <a:lnTo>
                  <a:pt x="13290297" y="0"/>
                </a:lnTo>
                <a:lnTo>
                  <a:pt x="13290297" y="2902478"/>
                </a:lnTo>
                <a:lnTo>
                  <a:pt x="0" y="2902478"/>
                </a:lnTo>
                <a:lnTo>
                  <a:pt x="0" y="0"/>
                </a:lnTo>
                <a:close/>
              </a:path>
            </a:pathLst>
          </a:custGeom>
          <a:blipFill>
            <a:blip r:embed="rId6"/>
            <a:stretch>
              <a:fillRect l="0" t="0" r="0" b="0"/>
            </a:stretch>
          </a:blipFill>
        </p:spPr>
      </p:sp>
      <p:sp>
        <p:nvSpPr>
          <p:cNvPr name="Freeform 12" id="12"/>
          <p:cNvSpPr/>
          <p:nvPr/>
        </p:nvSpPr>
        <p:spPr>
          <a:xfrm flipH="false" flipV="false" rot="0">
            <a:off x="6829215" y="7822339"/>
            <a:ext cx="1166076" cy="1166076"/>
          </a:xfrm>
          <a:custGeom>
            <a:avLst/>
            <a:gdLst/>
            <a:ahLst/>
            <a:cxnLst/>
            <a:rect r="r" b="b" t="t" l="l"/>
            <a:pathLst>
              <a:path h="1166076" w="1166076">
                <a:moveTo>
                  <a:pt x="0" y="0"/>
                </a:moveTo>
                <a:lnTo>
                  <a:pt x="1166075" y="0"/>
                </a:lnTo>
                <a:lnTo>
                  <a:pt x="1166075" y="1166076"/>
                </a:lnTo>
                <a:lnTo>
                  <a:pt x="0" y="11660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11977967"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ÖZELLIK VE ETIKET AYRIMI</a:t>
            </a:r>
          </a:p>
        </p:txBody>
      </p:sp>
      <p:sp>
        <p:nvSpPr>
          <p:cNvPr name="TextBox 14" id="14"/>
          <p:cNvSpPr txBox="true"/>
          <p:nvPr/>
        </p:nvSpPr>
        <p:spPr>
          <a:xfrm rot="0">
            <a:off x="8276352" y="7623953"/>
            <a:ext cx="7534916" cy="17066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10 saniyelik ve 20 saniyelik veri setlerinde özellikleri (features) ve etiketleri (encoded_class) NumPy dizilerine dönüştürür, böylece bu veriler derin öğrenme modellerine giriş olarak kullanılabilir hale gelir.</a:t>
            </a:r>
          </a:p>
        </p:txBody>
      </p:sp>
    </p:spTree>
  </p:cSld>
  <p:clrMapOvr>
    <a:masterClrMapping/>
  </p:clrMapOvr>
  <p:transition spd="fast">
    <p:wipe dir="r"/>
  </p:transition>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798780" y="8937635"/>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479210" y="7782629"/>
            <a:ext cx="9610044" cy="2283786"/>
            <a:chOff x="0" y="0"/>
            <a:chExt cx="3682024" cy="875017"/>
          </a:xfrm>
        </p:grpSpPr>
        <p:sp>
          <p:nvSpPr>
            <p:cNvPr name="Freeform 8" id="8"/>
            <p:cNvSpPr/>
            <p:nvPr/>
          </p:nvSpPr>
          <p:spPr>
            <a:xfrm flipH="false" flipV="false" rot="0">
              <a:off x="0" y="0"/>
              <a:ext cx="3682024" cy="875017"/>
            </a:xfrm>
            <a:custGeom>
              <a:avLst/>
              <a:gdLst/>
              <a:ahLst/>
              <a:cxnLst/>
              <a:rect r="r" b="b" t="t" l="l"/>
              <a:pathLst>
                <a:path h="875017" w="3682024">
                  <a:moveTo>
                    <a:pt x="0" y="0"/>
                  </a:moveTo>
                  <a:lnTo>
                    <a:pt x="3682024" y="0"/>
                  </a:lnTo>
                  <a:lnTo>
                    <a:pt x="3682024" y="875017"/>
                  </a:lnTo>
                  <a:lnTo>
                    <a:pt x="0" y="875017"/>
                  </a:lnTo>
                  <a:close/>
                </a:path>
              </a:pathLst>
            </a:custGeom>
            <a:solidFill>
              <a:srgbClr val="EFEFEF"/>
            </a:solidFill>
          </p:spPr>
        </p:sp>
        <p:sp>
          <p:nvSpPr>
            <p:cNvPr name="TextBox 9" id="9"/>
            <p:cNvSpPr txBox="true"/>
            <p:nvPr/>
          </p:nvSpPr>
          <p:spPr>
            <a:xfrm>
              <a:off x="0" y="-19050"/>
              <a:ext cx="3682024" cy="894067"/>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8700" y="1842422"/>
            <a:ext cx="14912261" cy="5498896"/>
          </a:xfrm>
          <a:custGeom>
            <a:avLst/>
            <a:gdLst/>
            <a:ahLst/>
            <a:cxnLst/>
            <a:rect r="r" b="b" t="t" l="l"/>
            <a:pathLst>
              <a:path h="5498896" w="14912261">
                <a:moveTo>
                  <a:pt x="0" y="0"/>
                </a:moveTo>
                <a:lnTo>
                  <a:pt x="14912261" y="0"/>
                </a:lnTo>
                <a:lnTo>
                  <a:pt x="14912261" y="5498896"/>
                </a:lnTo>
                <a:lnTo>
                  <a:pt x="0" y="5498896"/>
                </a:lnTo>
                <a:lnTo>
                  <a:pt x="0" y="0"/>
                </a:lnTo>
                <a:close/>
              </a:path>
            </a:pathLst>
          </a:custGeom>
          <a:blipFill>
            <a:blip r:embed="rId6"/>
            <a:stretch>
              <a:fillRect l="0" t="0" r="0" b="0"/>
            </a:stretch>
          </a:blipFill>
        </p:spPr>
      </p:sp>
      <p:sp>
        <p:nvSpPr>
          <p:cNvPr name="Freeform 12" id="12"/>
          <p:cNvSpPr/>
          <p:nvPr/>
        </p:nvSpPr>
        <p:spPr>
          <a:xfrm flipH="false" flipV="false" rot="0">
            <a:off x="6798780" y="8222250"/>
            <a:ext cx="1202553" cy="1231808"/>
          </a:xfrm>
          <a:custGeom>
            <a:avLst/>
            <a:gdLst/>
            <a:ahLst/>
            <a:cxnLst/>
            <a:rect r="r" b="b" t="t" l="l"/>
            <a:pathLst>
              <a:path h="1231808" w="1202553">
                <a:moveTo>
                  <a:pt x="0" y="0"/>
                </a:moveTo>
                <a:lnTo>
                  <a:pt x="1202552" y="0"/>
                </a:lnTo>
                <a:lnTo>
                  <a:pt x="1202552" y="1231808"/>
                </a:lnTo>
                <a:lnTo>
                  <a:pt x="0" y="12318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647323" y="447406"/>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VERILERI EĞITIM VE TEST SETINE BÖLME</a:t>
            </a:r>
          </a:p>
        </p:txBody>
      </p:sp>
      <p:sp>
        <p:nvSpPr>
          <p:cNvPr name="TextBox 14" id="14"/>
          <p:cNvSpPr txBox="true"/>
          <p:nvPr/>
        </p:nvSpPr>
        <p:spPr>
          <a:xfrm rot="0">
            <a:off x="8185047" y="7893814"/>
            <a:ext cx="7534916" cy="2049542"/>
          </a:xfrm>
          <a:prstGeom prst="rect">
            <a:avLst/>
          </a:prstGeom>
        </p:spPr>
        <p:txBody>
          <a:bodyPr anchor="t" rtlCol="false" tIns="0" lIns="0" bIns="0" rIns="0">
            <a:spAutoFit/>
          </a:bodyPr>
          <a:lstStyle/>
          <a:p>
            <a:pPr algn="l" marL="0" indent="0" lvl="0">
              <a:lnSpc>
                <a:spcPts val="2774"/>
              </a:lnSpc>
              <a:spcBef>
                <a:spcPct val="0"/>
              </a:spcBef>
            </a:pPr>
            <a:r>
              <a:rPr lang="en-US" sz="2010" spc="197">
                <a:solidFill>
                  <a:srgbClr val="231F20"/>
                </a:solidFill>
                <a:latin typeface="DM Sans"/>
                <a:ea typeface="DM Sans"/>
                <a:cs typeface="DM Sans"/>
                <a:sym typeface="DM Sans"/>
              </a:rPr>
              <a:t>10 saniyelik ve 20 saniyelik veri setlerinin özelliklerini (X_train ve X_test) MinMaxScaler kullanarak normalizasyon işlemine tabi tutar. Bu işlem, her özelliğin değerlerini belirli bir aralıkta (genellikle [0, 1]) olacak şekilde ölçekler ve modelin öğrenme sürecini iyileştirir.</a:t>
            </a:r>
          </a:p>
        </p:txBody>
      </p:sp>
    </p:spTree>
  </p:cSld>
  <p:clrMapOvr>
    <a:masterClrMapping/>
  </p:clrMapOvr>
  <p:transition spd="slow">
    <p:cover dir="l"/>
  </p:transition>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13047" y="2197407"/>
            <a:ext cx="10847680" cy="7476088"/>
          </a:xfrm>
          <a:custGeom>
            <a:avLst/>
            <a:gdLst/>
            <a:ahLst/>
            <a:cxnLst/>
            <a:rect r="r" b="b" t="t" l="l"/>
            <a:pathLst>
              <a:path h="7476088" w="10847680">
                <a:moveTo>
                  <a:pt x="0" y="0"/>
                </a:moveTo>
                <a:lnTo>
                  <a:pt x="10847679" y="0"/>
                </a:lnTo>
                <a:lnTo>
                  <a:pt x="10847679" y="7476088"/>
                </a:lnTo>
                <a:lnTo>
                  <a:pt x="0" y="7476088"/>
                </a:lnTo>
                <a:lnTo>
                  <a:pt x="0" y="0"/>
                </a:lnTo>
                <a:close/>
              </a:path>
            </a:pathLst>
          </a:custGeom>
          <a:blipFill>
            <a:blip r:embed="rId3"/>
            <a:stretch>
              <a:fillRect l="-4422" t="0" r="0" b="0"/>
            </a:stretch>
          </a:blipFill>
        </p:spPr>
      </p:sp>
      <p:sp>
        <p:nvSpPr>
          <p:cNvPr name="Freeform 7" id="7"/>
          <p:cNvSpPr/>
          <p:nvPr/>
        </p:nvSpPr>
        <p:spPr>
          <a:xfrm flipH="false" flipV="false" rot="0">
            <a:off x="10142219" y="2346250"/>
            <a:ext cx="7665148" cy="811746"/>
          </a:xfrm>
          <a:custGeom>
            <a:avLst/>
            <a:gdLst/>
            <a:ahLst/>
            <a:cxnLst/>
            <a:rect r="r" b="b" t="t" l="l"/>
            <a:pathLst>
              <a:path h="811746" w="7665148">
                <a:moveTo>
                  <a:pt x="0" y="0"/>
                </a:moveTo>
                <a:lnTo>
                  <a:pt x="7665148" y="0"/>
                </a:lnTo>
                <a:lnTo>
                  <a:pt x="7665148" y="811746"/>
                </a:lnTo>
                <a:lnTo>
                  <a:pt x="0" y="811746"/>
                </a:lnTo>
                <a:lnTo>
                  <a:pt x="0" y="0"/>
                </a:lnTo>
                <a:close/>
              </a:path>
            </a:pathLst>
          </a:custGeom>
          <a:blipFill>
            <a:blip r:embed="rId4"/>
            <a:stretch>
              <a:fillRect l="0" t="-86495" r="0" b="0"/>
            </a:stretch>
          </a:blipFill>
        </p:spPr>
      </p:sp>
      <p:grpSp>
        <p:nvGrpSpPr>
          <p:cNvPr name="Group 8" id="8"/>
          <p:cNvGrpSpPr/>
          <p:nvPr/>
        </p:nvGrpSpPr>
        <p:grpSpPr>
          <a:xfrm rot="0">
            <a:off x="9598317" y="1726052"/>
            <a:ext cx="8361226" cy="942710"/>
            <a:chOff x="0" y="0"/>
            <a:chExt cx="4076123" cy="459574"/>
          </a:xfrm>
        </p:grpSpPr>
        <p:sp>
          <p:nvSpPr>
            <p:cNvPr name="Freeform 9" id="9"/>
            <p:cNvSpPr/>
            <p:nvPr/>
          </p:nvSpPr>
          <p:spPr>
            <a:xfrm flipH="false" flipV="false" rot="0">
              <a:off x="0" y="0"/>
              <a:ext cx="4076123" cy="459574"/>
            </a:xfrm>
            <a:custGeom>
              <a:avLst/>
              <a:gdLst/>
              <a:ahLst/>
              <a:cxnLst/>
              <a:rect r="r" b="b" t="t" l="l"/>
              <a:pathLst>
                <a:path h="459574" w="4076123">
                  <a:moveTo>
                    <a:pt x="0" y="0"/>
                  </a:moveTo>
                  <a:lnTo>
                    <a:pt x="4076123" y="0"/>
                  </a:lnTo>
                  <a:lnTo>
                    <a:pt x="4076123" y="459574"/>
                  </a:lnTo>
                  <a:lnTo>
                    <a:pt x="0" y="459574"/>
                  </a:lnTo>
                  <a:close/>
                </a:path>
              </a:pathLst>
            </a:custGeom>
            <a:solidFill>
              <a:srgbClr val="EFEFEF"/>
            </a:solidFill>
          </p:spPr>
        </p:sp>
        <p:sp>
          <p:nvSpPr>
            <p:cNvPr name="TextBox 10" id="10"/>
            <p:cNvSpPr txBox="true"/>
            <p:nvPr/>
          </p:nvSpPr>
          <p:spPr>
            <a:xfrm>
              <a:off x="0" y="-19050"/>
              <a:ext cx="4076123" cy="478624"/>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9598317" y="4408497"/>
            <a:ext cx="7665148" cy="811746"/>
          </a:xfrm>
          <a:custGeom>
            <a:avLst/>
            <a:gdLst/>
            <a:ahLst/>
            <a:cxnLst/>
            <a:rect r="r" b="b" t="t" l="l"/>
            <a:pathLst>
              <a:path h="811746" w="7665148">
                <a:moveTo>
                  <a:pt x="0" y="0"/>
                </a:moveTo>
                <a:lnTo>
                  <a:pt x="7665148" y="0"/>
                </a:lnTo>
                <a:lnTo>
                  <a:pt x="7665148" y="811745"/>
                </a:lnTo>
                <a:lnTo>
                  <a:pt x="0" y="811745"/>
                </a:lnTo>
                <a:lnTo>
                  <a:pt x="0" y="0"/>
                </a:lnTo>
                <a:close/>
              </a:path>
            </a:pathLst>
          </a:custGeom>
          <a:blipFill>
            <a:blip r:embed="rId4"/>
            <a:stretch>
              <a:fillRect l="0" t="-86495" r="0" b="0"/>
            </a:stretch>
          </a:blipFill>
        </p:spPr>
      </p:sp>
      <p:sp>
        <p:nvSpPr>
          <p:cNvPr name="Freeform 12" id="12"/>
          <p:cNvSpPr/>
          <p:nvPr/>
        </p:nvSpPr>
        <p:spPr>
          <a:xfrm flipH="false" flipV="false" rot="0">
            <a:off x="10142219" y="7885629"/>
            <a:ext cx="7665148" cy="811746"/>
          </a:xfrm>
          <a:custGeom>
            <a:avLst/>
            <a:gdLst/>
            <a:ahLst/>
            <a:cxnLst/>
            <a:rect r="r" b="b" t="t" l="l"/>
            <a:pathLst>
              <a:path h="811746" w="7665148">
                <a:moveTo>
                  <a:pt x="0" y="0"/>
                </a:moveTo>
                <a:lnTo>
                  <a:pt x="7665148" y="0"/>
                </a:lnTo>
                <a:lnTo>
                  <a:pt x="7665148" y="811746"/>
                </a:lnTo>
                <a:lnTo>
                  <a:pt x="0" y="811746"/>
                </a:lnTo>
                <a:lnTo>
                  <a:pt x="0" y="0"/>
                </a:lnTo>
                <a:close/>
              </a:path>
            </a:pathLst>
          </a:custGeom>
          <a:blipFill>
            <a:blip r:embed="rId4"/>
            <a:stretch>
              <a:fillRect l="0" t="-86495" r="0" b="0"/>
            </a:stretch>
          </a:blipFill>
        </p:spPr>
      </p:sp>
      <p:grpSp>
        <p:nvGrpSpPr>
          <p:cNvPr name="Group 13" id="13"/>
          <p:cNvGrpSpPr/>
          <p:nvPr/>
        </p:nvGrpSpPr>
        <p:grpSpPr>
          <a:xfrm rot="0">
            <a:off x="9598317" y="3361778"/>
            <a:ext cx="8209050" cy="4823200"/>
            <a:chOff x="0" y="0"/>
            <a:chExt cx="4001937" cy="2351325"/>
          </a:xfrm>
        </p:grpSpPr>
        <p:sp>
          <p:nvSpPr>
            <p:cNvPr name="Freeform 14" id="14"/>
            <p:cNvSpPr/>
            <p:nvPr/>
          </p:nvSpPr>
          <p:spPr>
            <a:xfrm flipH="false" flipV="false" rot="0">
              <a:off x="0" y="0"/>
              <a:ext cx="4001937" cy="2351325"/>
            </a:xfrm>
            <a:custGeom>
              <a:avLst/>
              <a:gdLst/>
              <a:ahLst/>
              <a:cxnLst/>
              <a:rect r="r" b="b" t="t" l="l"/>
              <a:pathLst>
                <a:path h="2351325" w="4001937">
                  <a:moveTo>
                    <a:pt x="0" y="0"/>
                  </a:moveTo>
                  <a:lnTo>
                    <a:pt x="4001937" y="0"/>
                  </a:lnTo>
                  <a:lnTo>
                    <a:pt x="4001937" y="2351325"/>
                  </a:lnTo>
                  <a:lnTo>
                    <a:pt x="0" y="2351325"/>
                  </a:lnTo>
                  <a:close/>
                </a:path>
              </a:pathLst>
            </a:custGeom>
            <a:solidFill>
              <a:srgbClr val="EFEFEF"/>
            </a:solidFill>
          </p:spPr>
        </p:sp>
        <p:sp>
          <p:nvSpPr>
            <p:cNvPr name="TextBox 15" id="15"/>
            <p:cNvSpPr txBox="true"/>
            <p:nvPr/>
          </p:nvSpPr>
          <p:spPr>
            <a:xfrm>
              <a:off x="0" y="-19050"/>
              <a:ext cx="4001937" cy="2370375"/>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9878297" y="1862429"/>
            <a:ext cx="823230" cy="607132"/>
          </a:xfrm>
          <a:custGeom>
            <a:avLst/>
            <a:gdLst/>
            <a:ahLst/>
            <a:cxnLst/>
            <a:rect r="r" b="b" t="t" l="l"/>
            <a:pathLst>
              <a:path h="607132" w="823230">
                <a:moveTo>
                  <a:pt x="0" y="0"/>
                </a:moveTo>
                <a:lnTo>
                  <a:pt x="823231" y="0"/>
                </a:lnTo>
                <a:lnTo>
                  <a:pt x="823231" y="607133"/>
                </a:lnTo>
                <a:lnTo>
                  <a:pt x="0" y="6071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7" id="17"/>
          <p:cNvSpPr/>
          <p:nvPr/>
        </p:nvSpPr>
        <p:spPr>
          <a:xfrm flipH="false" flipV="false" rot="0">
            <a:off x="9912372" y="4716655"/>
            <a:ext cx="1148355" cy="1121081"/>
          </a:xfrm>
          <a:custGeom>
            <a:avLst/>
            <a:gdLst/>
            <a:ahLst/>
            <a:cxnLst/>
            <a:rect r="r" b="b" t="t" l="l"/>
            <a:pathLst>
              <a:path h="1121081" w="1148355">
                <a:moveTo>
                  <a:pt x="0" y="0"/>
                </a:moveTo>
                <a:lnTo>
                  <a:pt x="1148354" y="0"/>
                </a:lnTo>
                <a:lnTo>
                  <a:pt x="1148354" y="1121081"/>
                </a:lnTo>
                <a:lnTo>
                  <a:pt x="0" y="11210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10938985" y="1814804"/>
            <a:ext cx="7020557" cy="531446"/>
          </a:xfrm>
          <a:prstGeom prst="rect">
            <a:avLst/>
          </a:prstGeom>
        </p:spPr>
        <p:txBody>
          <a:bodyPr anchor="t" rtlCol="false" tIns="0" lIns="0" bIns="0" rIns="0">
            <a:spAutoFit/>
          </a:bodyPr>
          <a:lstStyle/>
          <a:p>
            <a:pPr algn="l" marL="0" indent="0" lvl="0">
              <a:lnSpc>
                <a:spcPts val="2180"/>
              </a:lnSpc>
              <a:spcBef>
                <a:spcPct val="0"/>
              </a:spcBef>
            </a:pPr>
            <a:r>
              <a:rPr lang="en-US" sz="1580" spc="154">
                <a:solidFill>
                  <a:srgbClr val="231F20"/>
                </a:solidFill>
                <a:latin typeface="DM Sans"/>
                <a:ea typeface="DM Sans"/>
                <a:cs typeface="DM Sans"/>
                <a:sym typeface="DM Sans"/>
              </a:rPr>
              <a:t>to_categorical: Etiketleri (örneğin, 0 ve 1) birden çok sınıf için kullanılabilir hale getirir (örneğin, [1, 0] veya [0, 1] formatında).</a:t>
            </a:r>
          </a:p>
        </p:txBody>
      </p:sp>
      <p:sp>
        <p:nvSpPr>
          <p:cNvPr name="TextBox 19" id="19"/>
          <p:cNvSpPr txBox="true"/>
          <p:nvPr/>
        </p:nvSpPr>
        <p:spPr>
          <a:xfrm rot="0">
            <a:off x="647323" y="447406"/>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VERILERI EĞITIM VE TEST SETINE BÖLME</a:t>
            </a:r>
          </a:p>
        </p:txBody>
      </p:sp>
      <p:sp>
        <p:nvSpPr>
          <p:cNvPr name="TextBox 20" id="20"/>
          <p:cNvSpPr txBox="true"/>
          <p:nvPr/>
        </p:nvSpPr>
        <p:spPr>
          <a:xfrm rot="0">
            <a:off x="10938985" y="3450531"/>
            <a:ext cx="6868381" cy="4412055"/>
          </a:xfrm>
          <a:prstGeom prst="rect">
            <a:avLst/>
          </a:prstGeom>
        </p:spPr>
        <p:txBody>
          <a:bodyPr anchor="t" rtlCol="false" tIns="0" lIns="0" bIns="0" rIns="0">
            <a:spAutoFit/>
          </a:bodyPr>
          <a:lstStyle/>
          <a:p>
            <a:pPr algn="l">
              <a:lnSpc>
                <a:spcPts val="2180"/>
              </a:lnSpc>
            </a:pPr>
            <a:r>
              <a:rPr lang="en-US" sz="1580" spc="154">
                <a:solidFill>
                  <a:srgbClr val="231F20"/>
                </a:solidFill>
                <a:latin typeface="DM Sans"/>
                <a:ea typeface="DM Sans"/>
                <a:cs typeface="DM Sans"/>
                <a:sym typeface="DM Sans"/>
              </a:rPr>
              <a:t>create_model fonksiyonu, aşağıdaki yapı ile bir sınıflandırma modeli oluşturur:</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Giriş Katmanı: Input ile giriş boyutu belirtilir.</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Gizli Katmanlar:</a:t>
            </a:r>
          </a:p>
          <a:p>
            <a:pPr algn="l" marL="682265" indent="-227422" lvl="2">
              <a:lnSpc>
                <a:spcPts val="2180"/>
              </a:lnSpc>
              <a:buFont typeface="Arial"/>
              <a:buChar char="⚬"/>
            </a:pPr>
            <a:r>
              <a:rPr lang="en-US" sz="1580" spc="154">
                <a:solidFill>
                  <a:srgbClr val="231F20"/>
                </a:solidFill>
                <a:latin typeface="DM Sans"/>
                <a:ea typeface="DM Sans"/>
                <a:cs typeface="DM Sans"/>
                <a:sym typeface="DM Sans"/>
              </a:rPr>
              <a:t>Üç adet tam bağlantılı (Dense) katman:</a:t>
            </a:r>
          </a:p>
          <a:p>
            <a:pPr algn="l" marL="1023397" indent="-255849" lvl="3">
              <a:lnSpc>
                <a:spcPts val="2180"/>
              </a:lnSpc>
              <a:buFont typeface="Arial"/>
              <a:buChar char="￭"/>
            </a:pPr>
            <a:r>
              <a:rPr lang="en-US" sz="1580" spc="154">
                <a:solidFill>
                  <a:srgbClr val="231F20"/>
                </a:solidFill>
                <a:latin typeface="DM Sans"/>
                <a:ea typeface="DM Sans"/>
                <a:cs typeface="DM Sans"/>
                <a:sym typeface="DM Sans"/>
              </a:rPr>
              <a:t>128, 256 ve 128 nöron içerir.</a:t>
            </a:r>
          </a:p>
          <a:p>
            <a:pPr algn="l" marL="1023397" indent="-255849" lvl="3">
              <a:lnSpc>
                <a:spcPts val="2180"/>
              </a:lnSpc>
              <a:buFont typeface="Arial"/>
              <a:buChar char="￭"/>
            </a:pPr>
            <a:r>
              <a:rPr lang="en-US" sz="1580" spc="154">
                <a:solidFill>
                  <a:srgbClr val="231F20"/>
                </a:solidFill>
                <a:latin typeface="DM Sans"/>
                <a:ea typeface="DM Sans"/>
                <a:cs typeface="DM Sans"/>
                <a:sym typeface="DM Sans"/>
              </a:rPr>
              <a:t>relu aktivasyon fonksiyonunu kullanır.</a:t>
            </a:r>
          </a:p>
          <a:p>
            <a:pPr algn="l" marL="1023397" indent="-255849" lvl="3">
              <a:lnSpc>
                <a:spcPts val="2180"/>
              </a:lnSpc>
              <a:buFont typeface="Arial"/>
              <a:buChar char="￭"/>
            </a:pPr>
            <a:r>
              <a:rPr lang="en-US" sz="1580" spc="154">
                <a:solidFill>
                  <a:srgbClr val="231F20"/>
                </a:solidFill>
                <a:latin typeface="DM Sans"/>
                <a:ea typeface="DM Sans"/>
                <a:cs typeface="DM Sans"/>
                <a:sym typeface="DM Sans"/>
              </a:rPr>
              <a:t>Dropout ile aşırı öğrenmeyi (overfitting) önlemek için rastgele nöronlar devre dışı bırakılır.</a:t>
            </a:r>
          </a:p>
          <a:p>
            <a:pPr algn="l" marL="1023397" indent="-255849" lvl="3">
              <a:lnSpc>
                <a:spcPts val="2180"/>
              </a:lnSpc>
              <a:buFont typeface="Arial"/>
              <a:buChar char="￭"/>
            </a:pPr>
            <a:r>
              <a:rPr lang="en-US" sz="1580" spc="154">
                <a:solidFill>
                  <a:srgbClr val="231F20"/>
                </a:solidFill>
                <a:latin typeface="DM Sans"/>
                <a:ea typeface="DM Sans"/>
                <a:cs typeface="DM Sans"/>
                <a:sym typeface="DM Sans"/>
              </a:rPr>
              <a:t>İlk katmanda L2 regularization uygulanır.</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Çıkış Katmanı:</a:t>
            </a:r>
          </a:p>
          <a:p>
            <a:pPr algn="l" marL="682265" indent="-227422" lvl="2">
              <a:lnSpc>
                <a:spcPts val="2180"/>
              </a:lnSpc>
              <a:buFont typeface="Arial"/>
              <a:buChar char="⚬"/>
            </a:pPr>
            <a:r>
              <a:rPr lang="en-US" sz="1580" spc="154">
                <a:solidFill>
                  <a:srgbClr val="231F20"/>
                </a:solidFill>
                <a:latin typeface="DM Sans"/>
                <a:ea typeface="DM Sans"/>
                <a:cs typeface="DM Sans"/>
                <a:sym typeface="DM Sans"/>
              </a:rPr>
              <a:t>Sınıf sayısı kadar nöron içerir (num_labels parametresine bağlı).</a:t>
            </a:r>
          </a:p>
          <a:p>
            <a:pPr algn="l" marL="682265" indent="-227422" lvl="2">
              <a:lnSpc>
                <a:spcPts val="2180"/>
              </a:lnSpc>
              <a:spcBef>
                <a:spcPct val="0"/>
              </a:spcBef>
              <a:buFont typeface="Arial"/>
              <a:buChar char="⚬"/>
            </a:pPr>
            <a:r>
              <a:rPr lang="en-US" sz="1580" spc="154">
                <a:solidFill>
                  <a:srgbClr val="231F20"/>
                </a:solidFill>
                <a:latin typeface="DM Sans"/>
                <a:ea typeface="DM Sans"/>
                <a:cs typeface="DM Sans"/>
                <a:sym typeface="DM Sans"/>
              </a:rPr>
              <a:t>softmax aktivasyon fonksiyonu ile sınıf olasılıklarını verir.</a:t>
            </a:r>
          </a:p>
          <a:p>
            <a:pPr algn="l" marL="0" indent="0" lvl="0">
              <a:lnSpc>
                <a:spcPts val="2180"/>
              </a:lnSpc>
              <a:spcBef>
                <a:spcPct val="0"/>
              </a:spcBef>
            </a:pPr>
          </a:p>
        </p:txBody>
      </p:sp>
    </p:spTree>
  </p:cSld>
  <p:clrMapOvr>
    <a:masterClrMapping/>
  </p:clrMapOvr>
  <p:transition spd="fast">
    <p:circle/>
  </p:transition>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3917" y="1843379"/>
            <a:ext cx="10951935" cy="7702484"/>
          </a:xfrm>
          <a:custGeom>
            <a:avLst/>
            <a:gdLst/>
            <a:ahLst/>
            <a:cxnLst/>
            <a:rect r="r" b="b" t="t" l="l"/>
            <a:pathLst>
              <a:path h="7702484" w="10951935">
                <a:moveTo>
                  <a:pt x="0" y="0"/>
                </a:moveTo>
                <a:lnTo>
                  <a:pt x="10951935" y="0"/>
                </a:lnTo>
                <a:lnTo>
                  <a:pt x="10951935" y="7702484"/>
                </a:lnTo>
                <a:lnTo>
                  <a:pt x="0" y="7702484"/>
                </a:lnTo>
                <a:lnTo>
                  <a:pt x="0" y="0"/>
                </a:lnTo>
                <a:close/>
              </a:path>
            </a:pathLst>
          </a:custGeom>
          <a:blipFill>
            <a:blip r:embed="rId3"/>
            <a:stretch>
              <a:fillRect l="-3334" t="0" r="0" b="-1382"/>
            </a:stretch>
          </a:blipFill>
        </p:spPr>
      </p:sp>
      <p:sp>
        <p:nvSpPr>
          <p:cNvPr name="Freeform 7" id="7"/>
          <p:cNvSpPr/>
          <p:nvPr/>
        </p:nvSpPr>
        <p:spPr>
          <a:xfrm flipH="false" flipV="false" rot="0">
            <a:off x="10142219" y="2346250"/>
            <a:ext cx="7665148" cy="811746"/>
          </a:xfrm>
          <a:custGeom>
            <a:avLst/>
            <a:gdLst/>
            <a:ahLst/>
            <a:cxnLst/>
            <a:rect r="r" b="b" t="t" l="l"/>
            <a:pathLst>
              <a:path h="811746" w="7665148">
                <a:moveTo>
                  <a:pt x="0" y="0"/>
                </a:moveTo>
                <a:lnTo>
                  <a:pt x="7665148" y="0"/>
                </a:lnTo>
                <a:lnTo>
                  <a:pt x="7665148" y="811746"/>
                </a:lnTo>
                <a:lnTo>
                  <a:pt x="0" y="811746"/>
                </a:lnTo>
                <a:lnTo>
                  <a:pt x="0" y="0"/>
                </a:lnTo>
                <a:close/>
              </a:path>
            </a:pathLst>
          </a:custGeom>
          <a:blipFill>
            <a:blip r:embed="rId4"/>
            <a:stretch>
              <a:fillRect l="0" t="-86495" r="0" b="0"/>
            </a:stretch>
          </a:blipFill>
        </p:spPr>
      </p:sp>
      <p:grpSp>
        <p:nvGrpSpPr>
          <p:cNvPr name="Group 8" id="8"/>
          <p:cNvGrpSpPr/>
          <p:nvPr/>
        </p:nvGrpSpPr>
        <p:grpSpPr>
          <a:xfrm rot="0">
            <a:off x="9598317" y="1726052"/>
            <a:ext cx="8361226" cy="2464471"/>
            <a:chOff x="0" y="0"/>
            <a:chExt cx="4076123" cy="1201437"/>
          </a:xfrm>
        </p:grpSpPr>
        <p:sp>
          <p:nvSpPr>
            <p:cNvPr name="Freeform 9" id="9"/>
            <p:cNvSpPr/>
            <p:nvPr/>
          </p:nvSpPr>
          <p:spPr>
            <a:xfrm flipH="false" flipV="false" rot="0">
              <a:off x="0" y="0"/>
              <a:ext cx="4076123" cy="1201437"/>
            </a:xfrm>
            <a:custGeom>
              <a:avLst/>
              <a:gdLst/>
              <a:ahLst/>
              <a:cxnLst/>
              <a:rect r="r" b="b" t="t" l="l"/>
              <a:pathLst>
                <a:path h="1201437" w="4076123">
                  <a:moveTo>
                    <a:pt x="0" y="0"/>
                  </a:moveTo>
                  <a:lnTo>
                    <a:pt x="4076123" y="0"/>
                  </a:lnTo>
                  <a:lnTo>
                    <a:pt x="4076123" y="1201437"/>
                  </a:lnTo>
                  <a:lnTo>
                    <a:pt x="0" y="1201437"/>
                  </a:lnTo>
                  <a:close/>
                </a:path>
              </a:pathLst>
            </a:custGeom>
            <a:solidFill>
              <a:srgbClr val="EFEFEF"/>
            </a:solidFill>
          </p:spPr>
        </p:sp>
        <p:sp>
          <p:nvSpPr>
            <p:cNvPr name="TextBox 10" id="10"/>
            <p:cNvSpPr txBox="true"/>
            <p:nvPr/>
          </p:nvSpPr>
          <p:spPr>
            <a:xfrm>
              <a:off x="0" y="-19050"/>
              <a:ext cx="4076123" cy="1220487"/>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10142219" y="9475254"/>
            <a:ext cx="7665148" cy="811746"/>
          </a:xfrm>
          <a:custGeom>
            <a:avLst/>
            <a:gdLst/>
            <a:ahLst/>
            <a:cxnLst/>
            <a:rect r="r" b="b" t="t" l="l"/>
            <a:pathLst>
              <a:path h="811746" w="7665148">
                <a:moveTo>
                  <a:pt x="0" y="0"/>
                </a:moveTo>
                <a:lnTo>
                  <a:pt x="7665148" y="0"/>
                </a:lnTo>
                <a:lnTo>
                  <a:pt x="7665148" y="811746"/>
                </a:lnTo>
                <a:lnTo>
                  <a:pt x="0" y="811746"/>
                </a:lnTo>
                <a:lnTo>
                  <a:pt x="0" y="0"/>
                </a:lnTo>
                <a:close/>
              </a:path>
            </a:pathLst>
          </a:custGeom>
          <a:blipFill>
            <a:blip r:embed="rId4"/>
            <a:stretch>
              <a:fillRect l="0" t="-86495" r="0" b="0"/>
            </a:stretch>
          </a:blipFill>
        </p:spPr>
      </p:sp>
      <p:grpSp>
        <p:nvGrpSpPr>
          <p:cNvPr name="Group 12" id="12"/>
          <p:cNvGrpSpPr/>
          <p:nvPr/>
        </p:nvGrpSpPr>
        <p:grpSpPr>
          <a:xfrm rot="0">
            <a:off x="9598317" y="4951404"/>
            <a:ext cx="8209050" cy="4500808"/>
            <a:chOff x="0" y="0"/>
            <a:chExt cx="4001937" cy="2194157"/>
          </a:xfrm>
        </p:grpSpPr>
        <p:sp>
          <p:nvSpPr>
            <p:cNvPr name="Freeform 13" id="13"/>
            <p:cNvSpPr/>
            <p:nvPr/>
          </p:nvSpPr>
          <p:spPr>
            <a:xfrm flipH="false" flipV="false" rot="0">
              <a:off x="0" y="0"/>
              <a:ext cx="4001937" cy="2194158"/>
            </a:xfrm>
            <a:custGeom>
              <a:avLst/>
              <a:gdLst/>
              <a:ahLst/>
              <a:cxnLst/>
              <a:rect r="r" b="b" t="t" l="l"/>
              <a:pathLst>
                <a:path h="2194158" w="4001937">
                  <a:moveTo>
                    <a:pt x="0" y="0"/>
                  </a:moveTo>
                  <a:lnTo>
                    <a:pt x="4001937" y="0"/>
                  </a:lnTo>
                  <a:lnTo>
                    <a:pt x="4001937" y="2194158"/>
                  </a:lnTo>
                  <a:lnTo>
                    <a:pt x="0" y="2194158"/>
                  </a:lnTo>
                  <a:close/>
                </a:path>
              </a:pathLst>
            </a:custGeom>
            <a:solidFill>
              <a:srgbClr val="EFEFEF"/>
            </a:solidFill>
          </p:spPr>
        </p:sp>
        <p:sp>
          <p:nvSpPr>
            <p:cNvPr name="TextBox 14" id="14"/>
            <p:cNvSpPr txBox="true"/>
            <p:nvPr/>
          </p:nvSpPr>
          <p:spPr>
            <a:xfrm>
              <a:off x="0" y="-19050"/>
              <a:ext cx="4001937" cy="2213207"/>
            </a:xfrm>
            <a:prstGeom prst="rect">
              <a:avLst/>
            </a:prstGeom>
          </p:spPr>
          <p:txBody>
            <a:bodyPr anchor="ctr" rtlCol="false" tIns="50800" lIns="50800" bIns="50800" rIns="50800"/>
            <a:lstStyle/>
            <a:p>
              <a:pPr algn="ctr">
                <a:lnSpc>
                  <a:spcPts val="2859"/>
                </a:lnSpc>
              </a:pPr>
            </a:p>
          </p:txBody>
        </p:sp>
      </p:grpSp>
      <p:sp>
        <p:nvSpPr>
          <p:cNvPr name="Freeform 15" id="15"/>
          <p:cNvSpPr/>
          <p:nvPr/>
        </p:nvSpPr>
        <p:spPr>
          <a:xfrm flipH="false" flipV="false" rot="0">
            <a:off x="9829692" y="6704697"/>
            <a:ext cx="943268" cy="994222"/>
          </a:xfrm>
          <a:custGeom>
            <a:avLst/>
            <a:gdLst/>
            <a:ahLst/>
            <a:cxnLst/>
            <a:rect r="r" b="b" t="t" l="l"/>
            <a:pathLst>
              <a:path h="994222" w="943268">
                <a:moveTo>
                  <a:pt x="0" y="0"/>
                </a:moveTo>
                <a:lnTo>
                  <a:pt x="943268" y="0"/>
                </a:lnTo>
                <a:lnTo>
                  <a:pt x="943268" y="994222"/>
                </a:lnTo>
                <a:lnTo>
                  <a:pt x="0" y="99422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0">
            <a:off x="9856935" y="2346250"/>
            <a:ext cx="888781" cy="952884"/>
          </a:xfrm>
          <a:custGeom>
            <a:avLst/>
            <a:gdLst/>
            <a:ahLst/>
            <a:cxnLst/>
            <a:rect r="r" b="b" t="t" l="l"/>
            <a:pathLst>
              <a:path h="952884" w="888781">
                <a:moveTo>
                  <a:pt x="0" y="0"/>
                </a:moveTo>
                <a:lnTo>
                  <a:pt x="888781" y="0"/>
                </a:lnTo>
                <a:lnTo>
                  <a:pt x="888781" y="952884"/>
                </a:lnTo>
                <a:lnTo>
                  <a:pt x="0" y="952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7" id="17"/>
          <p:cNvSpPr txBox="true"/>
          <p:nvPr/>
        </p:nvSpPr>
        <p:spPr>
          <a:xfrm rot="0">
            <a:off x="10938985" y="1814804"/>
            <a:ext cx="7020557" cy="2478480"/>
          </a:xfrm>
          <a:prstGeom prst="rect">
            <a:avLst/>
          </a:prstGeom>
        </p:spPr>
        <p:txBody>
          <a:bodyPr anchor="t" rtlCol="false" tIns="0" lIns="0" bIns="0" rIns="0">
            <a:spAutoFit/>
          </a:bodyPr>
          <a:lstStyle/>
          <a:p>
            <a:pPr algn="l">
              <a:lnSpc>
                <a:spcPts val="2180"/>
              </a:lnSpc>
            </a:pPr>
            <a:r>
              <a:rPr lang="en-US" sz="1580" spc="154" b="true">
                <a:solidFill>
                  <a:srgbClr val="231F20"/>
                </a:solidFill>
                <a:latin typeface="DM Sans Bold"/>
                <a:ea typeface="DM Sans Bold"/>
                <a:cs typeface="DM Sans Bold"/>
                <a:sym typeface="DM Sans Bold"/>
              </a:rPr>
              <a:t>10s Modeli (Model Oluşturma):</a:t>
            </a:r>
          </a:p>
          <a:p>
            <a:pPr algn="l" marL="341131" indent="-170565" lvl="1">
              <a:lnSpc>
                <a:spcPts val="2180"/>
              </a:lnSpc>
              <a:buFont typeface="Arial"/>
              <a:buChar char="•"/>
            </a:pPr>
            <a:r>
              <a:rPr lang="en-US" sz="1580" spc="154">
                <a:solidFill>
                  <a:srgbClr val="231F20"/>
                </a:solidFill>
                <a:latin typeface="DM Sans"/>
                <a:ea typeface="DM Sans"/>
                <a:cs typeface="DM Sans"/>
                <a:sym typeface="DM Sans"/>
              </a:rPr>
              <a:t>inpu</a:t>
            </a:r>
            <a:r>
              <a:rPr lang="en-US" sz="1580" spc="154">
                <a:solidFill>
                  <a:srgbClr val="231F20"/>
                </a:solidFill>
                <a:latin typeface="DM Sans"/>
                <a:ea typeface="DM Sans"/>
                <a:cs typeface="DM Sans"/>
                <a:sym typeface="DM Sans"/>
              </a:rPr>
              <a:t>t_shape_10s: Giriş verisinin boyutu (özellik sayısı) belirlenir.</a:t>
            </a:r>
          </a:p>
          <a:p>
            <a:pPr algn="l" marL="341131" indent="-170565" lvl="1">
              <a:lnSpc>
                <a:spcPts val="2180"/>
              </a:lnSpc>
              <a:buFont typeface="Arial"/>
              <a:buChar char="•"/>
            </a:pPr>
            <a:r>
              <a:rPr lang="en-US" sz="1580" spc="154">
                <a:solidFill>
                  <a:srgbClr val="231F20"/>
                </a:solidFill>
                <a:latin typeface="DM Sans"/>
                <a:ea typeface="DM Sans"/>
                <a:cs typeface="DM Sans"/>
                <a:sym typeface="DM Sans"/>
              </a:rPr>
              <a:t>num_labels_10s: Çıkış sınıf sayısı belirlenir.</a:t>
            </a:r>
          </a:p>
          <a:p>
            <a:pPr algn="l" marL="341131" indent="-170565" lvl="1">
              <a:lnSpc>
                <a:spcPts val="2180"/>
              </a:lnSpc>
              <a:buFont typeface="Arial"/>
              <a:buChar char="•"/>
            </a:pPr>
            <a:r>
              <a:rPr lang="en-US" sz="1580" spc="154">
                <a:solidFill>
                  <a:srgbClr val="231F20"/>
                </a:solidFill>
                <a:latin typeface="DM Sans"/>
                <a:ea typeface="DM Sans"/>
                <a:cs typeface="DM Sans"/>
                <a:sym typeface="DM Sans"/>
              </a:rPr>
              <a:t>create_model fonksiyonu kullanılarak model oluşturulur.</a:t>
            </a:r>
          </a:p>
          <a:p>
            <a:pPr algn="l">
              <a:lnSpc>
                <a:spcPts val="2180"/>
              </a:lnSpc>
            </a:pPr>
          </a:p>
          <a:p>
            <a:pPr algn="l">
              <a:lnSpc>
                <a:spcPts val="2180"/>
              </a:lnSpc>
            </a:pPr>
            <a:r>
              <a:rPr lang="en-US" sz="1580" spc="154" b="true">
                <a:solidFill>
                  <a:srgbClr val="231F20"/>
                </a:solidFill>
                <a:latin typeface="DM Sans Bold"/>
                <a:ea typeface="DM Sans Bold"/>
                <a:cs typeface="DM Sans Bold"/>
                <a:sym typeface="DM Sans Bold"/>
              </a:rPr>
              <a:t>20s Modeli (Model Oluşturma):</a:t>
            </a:r>
          </a:p>
          <a:p>
            <a:pPr algn="l" marL="341131" indent="-170565" lvl="1">
              <a:lnSpc>
                <a:spcPts val="2180"/>
              </a:lnSpc>
              <a:spcBef>
                <a:spcPct val="0"/>
              </a:spcBef>
              <a:buFont typeface="Arial"/>
              <a:buChar char="•"/>
            </a:pPr>
            <a:r>
              <a:rPr lang="en-US" sz="1580" spc="154">
                <a:solidFill>
                  <a:srgbClr val="231F20"/>
                </a:solidFill>
                <a:latin typeface="DM Sans"/>
                <a:ea typeface="DM Sans"/>
                <a:cs typeface="DM Sans"/>
                <a:sym typeface="DM Sans"/>
              </a:rPr>
              <a:t>Aynı süreç, 20 saniyelik veriler için uygulanır.</a:t>
            </a:r>
          </a:p>
          <a:p>
            <a:pPr algn="l" marL="0" indent="0" lvl="0">
              <a:lnSpc>
                <a:spcPts val="2180"/>
              </a:lnSpc>
              <a:spcBef>
                <a:spcPct val="0"/>
              </a:spcBef>
            </a:pPr>
          </a:p>
        </p:txBody>
      </p:sp>
      <p:sp>
        <p:nvSpPr>
          <p:cNvPr name="TextBox 18" id="18"/>
          <p:cNvSpPr txBox="true"/>
          <p:nvPr/>
        </p:nvSpPr>
        <p:spPr>
          <a:xfrm rot="0">
            <a:off x="647323" y="447406"/>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VERILERI EĞITIM VE TEST SETINE BÖLME</a:t>
            </a:r>
          </a:p>
        </p:txBody>
      </p:sp>
      <p:sp>
        <p:nvSpPr>
          <p:cNvPr name="TextBox 19" id="19"/>
          <p:cNvSpPr txBox="true"/>
          <p:nvPr/>
        </p:nvSpPr>
        <p:spPr>
          <a:xfrm rot="0">
            <a:off x="10938985" y="5040156"/>
            <a:ext cx="6868381" cy="4412055"/>
          </a:xfrm>
          <a:prstGeom prst="rect">
            <a:avLst/>
          </a:prstGeom>
        </p:spPr>
        <p:txBody>
          <a:bodyPr anchor="t" rtlCol="false" tIns="0" lIns="0" bIns="0" rIns="0">
            <a:spAutoFit/>
          </a:bodyPr>
          <a:lstStyle/>
          <a:p>
            <a:pPr algn="l">
              <a:lnSpc>
                <a:spcPts val="2180"/>
              </a:lnSpc>
            </a:pPr>
            <a:r>
              <a:rPr lang="en-US" sz="1580" spc="154" b="true">
                <a:solidFill>
                  <a:srgbClr val="231F20"/>
                </a:solidFill>
                <a:latin typeface="DM Sans Bold"/>
                <a:ea typeface="DM Sans Bold"/>
                <a:cs typeface="DM Sans Bold"/>
                <a:sym typeface="DM Sans Bold"/>
              </a:rPr>
              <a:t>Erken Durdurma (Early Stopping):</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Eği</a:t>
            </a:r>
            <a:r>
              <a:rPr lang="en-US" sz="1580" spc="154">
                <a:solidFill>
                  <a:srgbClr val="231F20"/>
                </a:solidFill>
                <a:latin typeface="DM Sans"/>
                <a:ea typeface="DM Sans"/>
                <a:cs typeface="DM Sans"/>
                <a:sym typeface="DM Sans"/>
              </a:rPr>
              <a:t>tim sırasında doğrulama kaybını (val_loss) izler.</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Eğer doğrulama kaybı 10 epoch boyunca iyileşmezse eğitim durdurulur.</a:t>
            </a:r>
          </a:p>
          <a:p>
            <a:pPr algn="l">
              <a:lnSpc>
                <a:spcPts val="2180"/>
              </a:lnSpc>
            </a:pPr>
          </a:p>
          <a:p>
            <a:pPr algn="l">
              <a:lnSpc>
                <a:spcPts val="2180"/>
              </a:lnSpc>
            </a:pPr>
            <a:r>
              <a:rPr lang="en-US" sz="1580" spc="154" b="true">
                <a:solidFill>
                  <a:srgbClr val="231F20"/>
                </a:solidFill>
                <a:latin typeface="DM Sans Bold"/>
                <a:ea typeface="DM Sans Bold"/>
                <a:cs typeface="DM Sans Bold"/>
                <a:sym typeface="DM Sans Bold"/>
              </a:rPr>
              <a:t>10s Modeli (Model Eğitimi):</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Eğitim seti: X_train_10s ve y_train_10s</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Doğrulama seti: X_test_10s ve y_test_10s</a:t>
            </a:r>
          </a:p>
          <a:p>
            <a:pPr algn="l" marL="341132" indent="-170566" lvl="1">
              <a:lnSpc>
                <a:spcPts val="2180"/>
              </a:lnSpc>
              <a:buFont typeface="Arial"/>
              <a:buChar char="•"/>
            </a:pPr>
            <a:r>
              <a:rPr lang="en-US" sz="1580" spc="154">
                <a:solidFill>
                  <a:srgbClr val="231F20"/>
                </a:solidFill>
                <a:latin typeface="DM Sans"/>
                <a:ea typeface="DM Sans"/>
                <a:cs typeface="DM Sans"/>
                <a:sym typeface="DM Sans"/>
              </a:rPr>
              <a:t>Parametreler:</a:t>
            </a:r>
          </a:p>
          <a:p>
            <a:pPr algn="l" marL="682265" indent="-227422" lvl="2">
              <a:lnSpc>
                <a:spcPts val="2180"/>
              </a:lnSpc>
              <a:buFont typeface="Arial"/>
              <a:buChar char="⚬"/>
            </a:pPr>
            <a:r>
              <a:rPr lang="en-US" sz="1580" spc="154">
                <a:solidFill>
                  <a:srgbClr val="231F20"/>
                </a:solidFill>
                <a:latin typeface="DM Sans"/>
                <a:ea typeface="DM Sans"/>
                <a:cs typeface="DM Sans"/>
                <a:sym typeface="DM Sans"/>
              </a:rPr>
              <a:t>batch_size=2: Her iterasyonda 2 veri işlenir.</a:t>
            </a:r>
          </a:p>
          <a:p>
            <a:pPr algn="l" marL="682265" indent="-227422" lvl="2">
              <a:lnSpc>
                <a:spcPts val="2180"/>
              </a:lnSpc>
              <a:buFont typeface="Arial"/>
              <a:buChar char="⚬"/>
            </a:pPr>
            <a:r>
              <a:rPr lang="en-US" sz="1580" spc="154">
                <a:solidFill>
                  <a:srgbClr val="231F20"/>
                </a:solidFill>
                <a:latin typeface="DM Sans"/>
                <a:ea typeface="DM Sans"/>
                <a:cs typeface="DM Sans"/>
                <a:sym typeface="DM Sans"/>
              </a:rPr>
              <a:t>epochs=100: Maksimum 100 epoch eğitim yapılır.</a:t>
            </a:r>
          </a:p>
          <a:p>
            <a:pPr algn="l" marL="682265" indent="-227422" lvl="2">
              <a:lnSpc>
                <a:spcPts val="2180"/>
              </a:lnSpc>
              <a:buFont typeface="Arial"/>
              <a:buChar char="⚬"/>
            </a:pPr>
            <a:r>
              <a:rPr lang="en-US" sz="1580" spc="154">
                <a:solidFill>
                  <a:srgbClr val="231F20"/>
                </a:solidFill>
                <a:latin typeface="DM Sans"/>
                <a:ea typeface="DM Sans"/>
                <a:cs typeface="DM Sans"/>
                <a:sym typeface="DM Sans"/>
              </a:rPr>
              <a:t>callbacks=[early]: Erken durdurma mekanizması etkin.</a:t>
            </a:r>
          </a:p>
          <a:p>
            <a:pPr algn="l">
              <a:lnSpc>
                <a:spcPts val="2180"/>
              </a:lnSpc>
            </a:pPr>
          </a:p>
          <a:p>
            <a:pPr algn="l">
              <a:lnSpc>
                <a:spcPts val="2180"/>
              </a:lnSpc>
            </a:pPr>
            <a:r>
              <a:rPr lang="en-US" sz="1580" spc="154" b="true">
                <a:solidFill>
                  <a:srgbClr val="231F20"/>
                </a:solidFill>
                <a:latin typeface="DM Sans Bold"/>
                <a:ea typeface="DM Sans Bold"/>
                <a:cs typeface="DM Sans Bold"/>
                <a:sym typeface="DM Sans Bold"/>
              </a:rPr>
              <a:t>20s Modeli (Model Eğitimi):</a:t>
            </a:r>
          </a:p>
          <a:p>
            <a:pPr algn="l" marL="341132" indent="-170566" lvl="1">
              <a:lnSpc>
                <a:spcPts val="2180"/>
              </a:lnSpc>
              <a:spcBef>
                <a:spcPct val="0"/>
              </a:spcBef>
              <a:buFont typeface="Arial"/>
              <a:buChar char="•"/>
            </a:pPr>
            <a:r>
              <a:rPr lang="en-US" sz="1580" spc="154">
                <a:solidFill>
                  <a:srgbClr val="231F20"/>
                </a:solidFill>
                <a:latin typeface="DM Sans"/>
                <a:ea typeface="DM Sans"/>
                <a:cs typeface="DM Sans"/>
                <a:sym typeface="DM Sans"/>
              </a:rPr>
              <a:t>Aynı süreç, 20 saniyelik veriler için uygulanır.</a:t>
            </a:r>
          </a:p>
          <a:p>
            <a:pPr algn="l" marL="0" indent="0" lvl="0">
              <a:lnSpc>
                <a:spcPts val="2180"/>
              </a:lnSpc>
              <a:spcBef>
                <a:spcPct val="0"/>
              </a:spcBef>
            </a:pPr>
          </a:p>
        </p:txBody>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97053" y="1574695"/>
            <a:ext cx="7192172" cy="5725974"/>
          </a:xfrm>
          <a:custGeom>
            <a:avLst/>
            <a:gdLst/>
            <a:ahLst/>
            <a:cxnLst/>
            <a:rect r="r" b="b" t="t" l="l"/>
            <a:pathLst>
              <a:path h="5725974" w="7192172">
                <a:moveTo>
                  <a:pt x="0" y="0"/>
                </a:moveTo>
                <a:lnTo>
                  <a:pt x="7192172" y="0"/>
                </a:lnTo>
                <a:lnTo>
                  <a:pt x="7192172" y="5725974"/>
                </a:lnTo>
                <a:lnTo>
                  <a:pt x="0" y="5725974"/>
                </a:lnTo>
                <a:lnTo>
                  <a:pt x="0" y="0"/>
                </a:lnTo>
                <a:close/>
              </a:path>
            </a:pathLst>
          </a:custGeom>
          <a:blipFill>
            <a:blip r:embed="rId3"/>
            <a:stretch>
              <a:fillRect l="0" t="0" r="0" b="-18337"/>
            </a:stretch>
          </a:blipFill>
        </p:spPr>
      </p:sp>
      <p:sp>
        <p:nvSpPr>
          <p:cNvPr name="Freeform 7" id="7"/>
          <p:cNvSpPr/>
          <p:nvPr/>
        </p:nvSpPr>
        <p:spPr>
          <a:xfrm flipH="false" flipV="false" rot="0">
            <a:off x="9509223" y="1574695"/>
            <a:ext cx="7224928" cy="5725974"/>
          </a:xfrm>
          <a:custGeom>
            <a:avLst/>
            <a:gdLst/>
            <a:ahLst/>
            <a:cxnLst/>
            <a:rect r="r" b="b" t="t" l="l"/>
            <a:pathLst>
              <a:path h="5725974" w="7224928">
                <a:moveTo>
                  <a:pt x="0" y="0"/>
                </a:moveTo>
                <a:lnTo>
                  <a:pt x="7224928" y="0"/>
                </a:lnTo>
                <a:lnTo>
                  <a:pt x="7224928" y="5725974"/>
                </a:lnTo>
                <a:lnTo>
                  <a:pt x="0" y="5725974"/>
                </a:lnTo>
                <a:lnTo>
                  <a:pt x="0" y="0"/>
                </a:lnTo>
                <a:close/>
              </a:path>
            </a:pathLst>
          </a:custGeom>
          <a:blipFill>
            <a:blip r:embed="rId4"/>
            <a:stretch>
              <a:fillRect l="0" t="0" r="0" b="-20158"/>
            </a:stretch>
          </a:blipFill>
        </p:spPr>
      </p:sp>
      <p:sp>
        <p:nvSpPr>
          <p:cNvPr name="Freeform 8" id="8"/>
          <p:cNvSpPr/>
          <p:nvPr/>
        </p:nvSpPr>
        <p:spPr>
          <a:xfrm flipH="false" flipV="false" rot="0">
            <a:off x="994136" y="7464198"/>
            <a:ext cx="6198007" cy="1116524"/>
          </a:xfrm>
          <a:custGeom>
            <a:avLst/>
            <a:gdLst/>
            <a:ahLst/>
            <a:cxnLst/>
            <a:rect r="r" b="b" t="t" l="l"/>
            <a:pathLst>
              <a:path h="1116524" w="6198007">
                <a:moveTo>
                  <a:pt x="0" y="0"/>
                </a:moveTo>
                <a:lnTo>
                  <a:pt x="6198007" y="0"/>
                </a:lnTo>
                <a:lnTo>
                  <a:pt x="6198007" y="1116524"/>
                </a:lnTo>
                <a:lnTo>
                  <a:pt x="0" y="1116524"/>
                </a:lnTo>
                <a:lnTo>
                  <a:pt x="0" y="0"/>
                </a:lnTo>
                <a:close/>
              </a:path>
            </a:pathLst>
          </a:custGeom>
          <a:blipFill>
            <a:blip r:embed="rId5"/>
            <a:stretch>
              <a:fillRect l="0" t="0" r="-87160" b="0"/>
            </a:stretch>
          </a:blipFill>
        </p:spPr>
      </p:sp>
      <p:sp>
        <p:nvSpPr>
          <p:cNvPr name="Freeform 9" id="9"/>
          <p:cNvSpPr/>
          <p:nvPr/>
        </p:nvSpPr>
        <p:spPr>
          <a:xfrm flipH="false" flipV="false" rot="0">
            <a:off x="1225207" y="9454479"/>
            <a:ext cx="5997215" cy="635110"/>
          </a:xfrm>
          <a:custGeom>
            <a:avLst/>
            <a:gdLst/>
            <a:ahLst/>
            <a:cxnLst/>
            <a:rect r="r" b="b" t="t" l="l"/>
            <a:pathLst>
              <a:path h="635110" w="5997215">
                <a:moveTo>
                  <a:pt x="0" y="0"/>
                </a:moveTo>
                <a:lnTo>
                  <a:pt x="5997215" y="0"/>
                </a:lnTo>
                <a:lnTo>
                  <a:pt x="5997215" y="635110"/>
                </a:lnTo>
                <a:lnTo>
                  <a:pt x="0" y="635110"/>
                </a:lnTo>
                <a:lnTo>
                  <a:pt x="0" y="0"/>
                </a:lnTo>
                <a:close/>
              </a:path>
            </a:pathLst>
          </a:custGeom>
          <a:blipFill>
            <a:blip r:embed="rId6"/>
            <a:stretch>
              <a:fillRect l="0" t="-86495" r="0" b="0"/>
            </a:stretch>
          </a:blipFill>
        </p:spPr>
      </p:sp>
      <p:grpSp>
        <p:nvGrpSpPr>
          <p:cNvPr name="Group 10" id="10"/>
          <p:cNvGrpSpPr/>
          <p:nvPr/>
        </p:nvGrpSpPr>
        <p:grpSpPr>
          <a:xfrm rot="0">
            <a:off x="1028700" y="8744252"/>
            <a:ext cx="5909331" cy="1163468"/>
            <a:chOff x="0" y="0"/>
            <a:chExt cx="3682024" cy="724941"/>
          </a:xfrm>
        </p:grpSpPr>
        <p:sp>
          <p:nvSpPr>
            <p:cNvPr name="Freeform 11" id="11"/>
            <p:cNvSpPr/>
            <p:nvPr/>
          </p:nvSpPr>
          <p:spPr>
            <a:xfrm flipH="false" flipV="false" rot="0">
              <a:off x="0" y="0"/>
              <a:ext cx="3682024" cy="724941"/>
            </a:xfrm>
            <a:custGeom>
              <a:avLst/>
              <a:gdLst/>
              <a:ahLst/>
              <a:cxnLst/>
              <a:rect r="r" b="b" t="t" l="l"/>
              <a:pathLst>
                <a:path h="724941" w="3682024">
                  <a:moveTo>
                    <a:pt x="0" y="0"/>
                  </a:moveTo>
                  <a:lnTo>
                    <a:pt x="3682024" y="0"/>
                  </a:lnTo>
                  <a:lnTo>
                    <a:pt x="3682024" y="724941"/>
                  </a:lnTo>
                  <a:lnTo>
                    <a:pt x="0" y="724941"/>
                  </a:lnTo>
                  <a:close/>
                </a:path>
              </a:pathLst>
            </a:custGeom>
            <a:solidFill>
              <a:srgbClr val="EFEFEF"/>
            </a:solidFill>
          </p:spPr>
        </p:sp>
        <p:sp>
          <p:nvSpPr>
            <p:cNvPr name="TextBox 12" id="12"/>
            <p:cNvSpPr txBox="true"/>
            <p:nvPr/>
          </p:nvSpPr>
          <p:spPr>
            <a:xfrm>
              <a:off x="0" y="-19050"/>
              <a:ext cx="3682024" cy="743991"/>
            </a:xfrm>
            <a:prstGeom prst="rect">
              <a:avLst/>
            </a:prstGeom>
          </p:spPr>
          <p:txBody>
            <a:bodyPr anchor="ctr" rtlCol="false" tIns="50800" lIns="50800" bIns="50800" rIns="50800"/>
            <a:lstStyle/>
            <a:p>
              <a:pPr algn="ctr">
                <a:lnSpc>
                  <a:spcPts val="2859"/>
                </a:lnSpc>
              </a:pPr>
            </a:p>
          </p:txBody>
        </p:sp>
      </p:grpSp>
      <p:sp>
        <p:nvSpPr>
          <p:cNvPr name="Freeform 13" id="13"/>
          <p:cNvSpPr/>
          <p:nvPr/>
        </p:nvSpPr>
        <p:spPr>
          <a:xfrm flipH="false" flipV="false" rot="0">
            <a:off x="1232878" y="8914592"/>
            <a:ext cx="711237" cy="721735"/>
          </a:xfrm>
          <a:custGeom>
            <a:avLst/>
            <a:gdLst/>
            <a:ahLst/>
            <a:cxnLst/>
            <a:rect r="r" b="b" t="t" l="l"/>
            <a:pathLst>
              <a:path h="721735" w="711237">
                <a:moveTo>
                  <a:pt x="0" y="0"/>
                </a:moveTo>
                <a:lnTo>
                  <a:pt x="711237" y="0"/>
                </a:lnTo>
                <a:lnTo>
                  <a:pt x="711237" y="721735"/>
                </a:lnTo>
                <a:lnTo>
                  <a:pt x="0" y="7217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10523391" y="9421837"/>
            <a:ext cx="5997215" cy="635110"/>
          </a:xfrm>
          <a:custGeom>
            <a:avLst/>
            <a:gdLst/>
            <a:ahLst/>
            <a:cxnLst/>
            <a:rect r="r" b="b" t="t" l="l"/>
            <a:pathLst>
              <a:path h="635110" w="5997215">
                <a:moveTo>
                  <a:pt x="0" y="0"/>
                </a:moveTo>
                <a:lnTo>
                  <a:pt x="5997214" y="0"/>
                </a:lnTo>
                <a:lnTo>
                  <a:pt x="5997214" y="635110"/>
                </a:lnTo>
                <a:lnTo>
                  <a:pt x="0" y="635110"/>
                </a:lnTo>
                <a:lnTo>
                  <a:pt x="0" y="0"/>
                </a:lnTo>
                <a:close/>
              </a:path>
            </a:pathLst>
          </a:custGeom>
          <a:blipFill>
            <a:blip r:embed="rId6"/>
            <a:stretch>
              <a:fillRect l="0" t="-86495" r="0" b="0"/>
            </a:stretch>
          </a:blipFill>
        </p:spPr>
      </p:sp>
      <p:grpSp>
        <p:nvGrpSpPr>
          <p:cNvPr name="Group 15" id="15"/>
          <p:cNvGrpSpPr/>
          <p:nvPr/>
        </p:nvGrpSpPr>
        <p:grpSpPr>
          <a:xfrm rot="0">
            <a:off x="10326883" y="8711610"/>
            <a:ext cx="5909331" cy="1163468"/>
            <a:chOff x="0" y="0"/>
            <a:chExt cx="3682024" cy="724941"/>
          </a:xfrm>
        </p:grpSpPr>
        <p:sp>
          <p:nvSpPr>
            <p:cNvPr name="Freeform 16" id="16"/>
            <p:cNvSpPr/>
            <p:nvPr/>
          </p:nvSpPr>
          <p:spPr>
            <a:xfrm flipH="false" flipV="false" rot="0">
              <a:off x="0" y="0"/>
              <a:ext cx="3682024" cy="724941"/>
            </a:xfrm>
            <a:custGeom>
              <a:avLst/>
              <a:gdLst/>
              <a:ahLst/>
              <a:cxnLst/>
              <a:rect r="r" b="b" t="t" l="l"/>
              <a:pathLst>
                <a:path h="724941" w="3682024">
                  <a:moveTo>
                    <a:pt x="0" y="0"/>
                  </a:moveTo>
                  <a:lnTo>
                    <a:pt x="3682024" y="0"/>
                  </a:lnTo>
                  <a:lnTo>
                    <a:pt x="3682024" y="724941"/>
                  </a:lnTo>
                  <a:lnTo>
                    <a:pt x="0" y="724941"/>
                  </a:lnTo>
                  <a:close/>
                </a:path>
              </a:pathLst>
            </a:custGeom>
            <a:solidFill>
              <a:srgbClr val="EFEFEF"/>
            </a:solidFill>
          </p:spPr>
        </p:sp>
        <p:sp>
          <p:nvSpPr>
            <p:cNvPr name="TextBox 17" id="17"/>
            <p:cNvSpPr txBox="true"/>
            <p:nvPr/>
          </p:nvSpPr>
          <p:spPr>
            <a:xfrm>
              <a:off x="0" y="-19050"/>
              <a:ext cx="3682024" cy="743991"/>
            </a:xfrm>
            <a:prstGeom prst="rect">
              <a:avLst/>
            </a:prstGeom>
          </p:spPr>
          <p:txBody>
            <a:bodyPr anchor="ctr" rtlCol="false" tIns="50800" lIns="50800" bIns="50800" rIns="50800"/>
            <a:lstStyle/>
            <a:p>
              <a:pPr algn="ctr">
                <a:lnSpc>
                  <a:spcPts val="2859"/>
                </a:lnSpc>
              </a:pPr>
            </a:p>
          </p:txBody>
        </p:sp>
      </p:grpSp>
      <p:sp>
        <p:nvSpPr>
          <p:cNvPr name="Freeform 18" id="18"/>
          <p:cNvSpPr/>
          <p:nvPr/>
        </p:nvSpPr>
        <p:spPr>
          <a:xfrm flipH="false" flipV="false" rot="0">
            <a:off x="9947145" y="7464198"/>
            <a:ext cx="6573460" cy="1046447"/>
          </a:xfrm>
          <a:custGeom>
            <a:avLst/>
            <a:gdLst/>
            <a:ahLst/>
            <a:cxnLst/>
            <a:rect r="r" b="b" t="t" l="l"/>
            <a:pathLst>
              <a:path h="1046447" w="6573460">
                <a:moveTo>
                  <a:pt x="0" y="0"/>
                </a:moveTo>
                <a:lnTo>
                  <a:pt x="6573460" y="0"/>
                </a:lnTo>
                <a:lnTo>
                  <a:pt x="6573460" y="1046448"/>
                </a:lnTo>
                <a:lnTo>
                  <a:pt x="0" y="1046448"/>
                </a:lnTo>
                <a:lnTo>
                  <a:pt x="0" y="0"/>
                </a:lnTo>
                <a:close/>
              </a:path>
            </a:pathLst>
          </a:custGeom>
          <a:blipFill>
            <a:blip r:embed="rId9"/>
            <a:stretch>
              <a:fillRect l="0" t="-46725" r="0" b="-4553"/>
            </a:stretch>
          </a:blipFill>
        </p:spPr>
      </p:sp>
      <p:sp>
        <p:nvSpPr>
          <p:cNvPr name="TextBox 19" id="19"/>
          <p:cNvSpPr txBox="true"/>
          <p:nvPr/>
        </p:nvSpPr>
        <p:spPr>
          <a:xfrm rot="0">
            <a:off x="647323" y="447406"/>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MODEL ÖZETLERİ</a:t>
            </a:r>
          </a:p>
        </p:txBody>
      </p:sp>
      <p:sp>
        <p:nvSpPr>
          <p:cNvPr name="TextBox 20" id="20"/>
          <p:cNvSpPr txBox="true"/>
          <p:nvPr/>
        </p:nvSpPr>
        <p:spPr>
          <a:xfrm rot="0">
            <a:off x="2084634" y="8994789"/>
            <a:ext cx="4633310" cy="641538"/>
          </a:xfrm>
          <a:prstGeom prst="rect">
            <a:avLst/>
          </a:prstGeom>
        </p:spPr>
        <p:txBody>
          <a:bodyPr anchor="t" rtlCol="false" tIns="0" lIns="0" bIns="0" rIns="0">
            <a:spAutoFit/>
          </a:bodyPr>
          <a:lstStyle/>
          <a:p>
            <a:pPr algn="l" marL="0" indent="0" lvl="0">
              <a:lnSpc>
                <a:spcPts val="2671"/>
              </a:lnSpc>
              <a:spcBef>
                <a:spcPct val="0"/>
              </a:spcBef>
            </a:pPr>
            <a:r>
              <a:rPr lang="en-US" sz="1936" spc="189">
                <a:solidFill>
                  <a:srgbClr val="231F20"/>
                </a:solidFill>
                <a:latin typeface="DM Sans"/>
                <a:ea typeface="DM Sans"/>
                <a:cs typeface="DM Sans"/>
                <a:sym typeface="DM Sans"/>
              </a:rPr>
              <a:t>10 saniyelik model eğitiminde 100 epoch da tamamlanmıştır.</a:t>
            </a:r>
          </a:p>
        </p:txBody>
      </p:sp>
      <p:sp>
        <p:nvSpPr>
          <p:cNvPr name="TextBox 21" id="21"/>
          <p:cNvSpPr txBox="true"/>
          <p:nvPr/>
        </p:nvSpPr>
        <p:spPr>
          <a:xfrm rot="0">
            <a:off x="11382818" y="8962147"/>
            <a:ext cx="4633310" cy="641538"/>
          </a:xfrm>
          <a:prstGeom prst="rect">
            <a:avLst/>
          </a:prstGeom>
        </p:spPr>
        <p:txBody>
          <a:bodyPr anchor="t" rtlCol="false" tIns="0" lIns="0" bIns="0" rIns="0">
            <a:spAutoFit/>
          </a:bodyPr>
          <a:lstStyle/>
          <a:p>
            <a:pPr algn="l" marL="0" indent="0" lvl="0">
              <a:lnSpc>
                <a:spcPts val="2671"/>
              </a:lnSpc>
              <a:spcBef>
                <a:spcPct val="0"/>
              </a:spcBef>
            </a:pPr>
            <a:r>
              <a:rPr lang="en-US" sz="1936" spc="189">
                <a:solidFill>
                  <a:srgbClr val="231F20"/>
                </a:solidFill>
                <a:latin typeface="DM Sans"/>
                <a:ea typeface="DM Sans"/>
                <a:cs typeface="DM Sans"/>
                <a:sym typeface="DM Sans"/>
              </a:rPr>
              <a:t>20 saniyelik model eğitiminde 10 epoch da tamamlanmıştır.</a:t>
            </a:r>
          </a:p>
        </p:txBody>
      </p:sp>
      <p:sp>
        <p:nvSpPr>
          <p:cNvPr name="Freeform 22" id="22"/>
          <p:cNvSpPr/>
          <p:nvPr/>
        </p:nvSpPr>
        <p:spPr>
          <a:xfrm flipH="false" flipV="false" rot="0">
            <a:off x="10523391" y="8881950"/>
            <a:ext cx="711237" cy="721735"/>
          </a:xfrm>
          <a:custGeom>
            <a:avLst/>
            <a:gdLst/>
            <a:ahLst/>
            <a:cxnLst/>
            <a:rect r="r" b="b" t="t" l="l"/>
            <a:pathLst>
              <a:path h="721735" w="711237">
                <a:moveTo>
                  <a:pt x="0" y="0"/>
                </a:moveTo>
                <a:lnTo>
                  <a:pt x="711237" y="0"/>
                </a:lnTo>
                <a:lnTo>
                  <a:pt x="711237" y="721735"/>
                </a:lnTo>
                <a:lnTo>
                  <a:pt x="0" y="7217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0">
            <a:off x="2843471" y="1189398"/>
            <a:ext cx="13285656" cy="8834334"/>
          </a:xfrm>
          <a:custGeom>
            <a:avLst/>
            <a:gdLst/>
            <a:ahLst/>
            <a:cxnLst/>
            <a:rect r="r" b="b" t="t" l="l"/>
            <a:pathLst>
              <a:path h="8834334" w="13285656">
                <a:moveTo>
                  <a:pt x="0" y="0"/>
                </a:moveTo>
                <a:lnTo>
                  <a:pt x="13285656" y="0"/>
                </a:lnTo>
                <a:lnTo>
                  <a:pt x="13285656" y="8834334"/>
                </a:lnTo>
                <a:lnTo>
                  <a:pt x="0" y="8834334"/>
                </a:lnTo>
                <a:lnTo>
                  <a:pt x="0" y="0"/>
                </a:lnTo>
                <a:close/>
              </a:path>
            </a:pathLst>
          </a:custGeom>
          <a:blipFill>
            <a:blip r:embed="rId3"/>
            <a:stretch>
              <a:fillRect l="0" t="-6394" r="0" b="-6394"/>
            </a:stretch>
          </a:blipFill>
        </p:spPr>
      </p:sp>
      <p:sp>
        <p:nvSpPr>
          <p:cNvPr name="TextBox 4" id="4"/>
          <p:cNvSpPr txBox="true"/>
          <p:nvPr/>
        </p:nvSpPr>
        <p:spPr>
          <a:xfrm rot="0">
            <a:off x="5777829" y="160065"/>
            <a:ext cx="7416941" cy="737616"/>
          </a:xfrm>
          <a:prstGeom prst="rect">
            <a:avLst/>
          </a:prstGeom>
        </p:spPr>
        <p:txBody>
          <a:bodyPr anchor="t" rtlCol="false" tIns="0" lIns="0" bIns="0" rIns="0">
            <a:spAutoFit/>
          </a:bodyPr>
          <a:lstStyle/>
          <a:p>
            <a:pPr algn="l">
              <a:lnSpc>
                <a:spcPts val="6072"/>
              </a:lnSpc>
            </a:pPr>
            <a:r>
              <a:rPr lang="en-US" b="true" sz="4400" spc="431">
                <a:solidFill>
                  <a:srgbClr val="231F20"/>
                </a:solidFill>
                <a:latin typeface="Oswald Bold"/>
                <a:ea typeface="Oswald Bold"/>
                <a:cs typeface="Oswald Bold"/>
                <a:sym typeface="Oswald Bold"/>
              </a:rPr>
              <a:t>GENEL AKIŞ DIYAGRAMI</a:t>
            </a:r>
          </a:p>
        </p:txBody>
      </p:sp>
    </p:spTree>
  </p:cSld>
  <p:clrMapOvr>
    <a:masterClrMapping/>
  </p:clrMapOvr>
  <p:transition spd="slow">
    <p:fade/>
  </p:transition>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3022593" y="1415768"/>
            <a:ext cx="11360470" cy="8491952"/>
          </a:xfrm>
          <a:custGeom>
            <a:avLst/>
            <a:gdLst/>
            <a:ahLst/>
            <a:cxnLst/>
            <a:rect r="r" b="b" t="t" l="l"/>
            <a:pathLst>
              <a:path h="8491952" w="11360470">
                <a:moveTo>
                  <a:pt x="0" y="0"/>
                </a:moveTo>
                <a:lnTo>
                  <a:pt x="11360470" y="0"/>
                </a:lnTo>
                <a:lnTo>
                  <a:pt x="11360470" y="8491952"/>
                </a:lnTo>
                <a:lnTo>
                  <a:pt x="0" y="8491952"/>
                </a:lnTo>
                <a:lnTo>
                  <a:pt x="0" y="0"/>
                </a:lnTo>
                <a:close/>
              </a:path>
            </a:pathLst>
          </a:custGeom>
          <a:blipFill>
            <a:blip r:embed="rId3"/>
            <a:stretch>
              <a:fillRect l="0" t="0" r="0" b="0"/>
            </a:stretch>
          </a:blipFill>
        </p:spPr>
      </p:sp>
      <p:sp>
        <p:nvSpPr>
          <p:cNvPr name="TextBox 7" id="7"/>
          <p:cNvSpPr txBox="true"/>
          <p:nvPr/>
        </p:nvSpPr>
        <p:spPr>
          <a:xfrm rot="0">
            <a:off x="647323" y="345970"/>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PERFORMANS KARŞILAŞTIRMASI (KOD)</a:t>
            </a:r>
          </a:p>
        </p:txBody>
      </p:sp>
    </p:spTree>
  </p:cSld>
  <p:clrMapOvr>
    <a:masterClrMapping/>
  </p:clrMapOvr>
  <p:transition spd="slow">
    <p:push dir="l"/>
  </p:transition>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464633" y="1703293"/>
            <a:ext cx="5186467" cy="8057727"/>
          </a:xfrm>
          <a:custGeom>
            <a:avLst/>
            <a:gdLst/>
            <a:ahLst/>
            <a:cxnLst/>
            <a:rect r="r" b="b" t="t" l="l"/>
            <a:pathLst>
              <a:path h="8057727" w="5186467">
                <a:moveTo>
                  <a:pt x="0" y="0"/>
                </a:moveTo>
                <a:lnTo>
                  <a:pt x="5186467" y="0"/>
                </a:lnTo>
                <a:lnTo>
                  <a:pt x="5186467" y="8057727"/>
                </a:lnTo>
                <a:lnTo>
                  <a:pt x="0" y="8057727"/>
                </a:lnTo>
                <a:lnTo>
                  <a:pt x="0" y="0"/>
                </a:lnTo>
                <a:close/>
              </a:path>
            </a:pathLst>
          </a:custGeom>
          <a:blipFill>
            <a:blip r:embed="rId3"/>
            <a:stretch>
              <a:fillRect l="0" t="0" r="0" b="0"/>
            </a:stretch>
          </a:blipFill>
        </p:spPr>
      </p:sp>
      <p:sp>
        <p:nvSpPr>
          <p:cNvPr name="Freeform 7" id="7"/>
          <p:cNvSpPr/>
          <p:nvPr/>
        </p:nvSpPr>
        <p:spPr>
          <a:xfrm flipH="false" flipV="false" rot="0">
            <a:off x="12516660" y="1703293"/>
            <a:ext cx="5260328" cy="8057727"/>
          </a:xfrm>
          <a:custGeom>
            <a:avLst/>
            <a:gdLst/>
            <a:ahLst/>
            <a:cxnLst/>
            <a:rect r="r" b="b" t="t" l="l"/>
            <a:pathLst>
              <a:path h="8057727" w="5260328">
                <a:moveTo>
                  <a:pt x="0" y="0"/>
                </a:moveTo>
                <a:lnTo>
                  <a:pt x="5260328" y="0"/>
                </a:lnTo>
                <a:lnTo>
                  <a:pt x="5260328" y="8057727"/>
                </a:lnTo>
                <a:lnTo>
                  <a:pt x="0" y="8057727"/>
                </a:lnTo>
                <a:lnTo>
                  <a:pt x="0" y="0"/>
                </a:lnTo>
                <a:close/>
              </a:path>
            </a:pathLst>
          </a:custGeom>
          <a:blipFill>
            <a:blip r:embed="rId4"/>
            <a:stretch>
              <a:fillRect l="0" t="0" r="0" b="0"/>
            </a:stretch>
          </a:blipFill>
        </p:spPr>
      </p:sp>
      <p:grpSp>
        <p:nvGrpSpPr>
          <p:cNvPr name="Group 8" id="8"/>
          <p:cNvGrpSpPr/>
          <p:nvPr/>
        </p:nvGrpSpPr>
        <p:grpSpPr>
          <a:xfrm rot="0">
            <a:off x="5824853" y="1558626"/>
            <a:ext cx="6553081" cy="8531705"/>
            <a:chOff x="0" y="0"/>
            <a:chExt cx="3682024" cy="4793766"/>
          </a:xfrm>
        </p:grpSpPr>
        <p:sp>
          <p:nvSpPr>
            <p:cNvPr name="Freeform 9" id="9"/>
            <p:cNvSpPr/>
            <p:nvPr/>
          </p:nvSpPr>
          <p:spPr>
            <a:xfrm flipH="false" flipV="false" rot="0">
              <a:off x="0" y="0"/>
              <a:ext cx="3682024" cy="4793766"/>
            </a:xfrm>
            <a:custGeom>
              <a:avLst/>
              <a:gdLst/>
              <a:ahLst/>
              <a:cxnLst/>
              <a:rect r="r" b="b" t="t" l="l"/>
              <a:pathLst>
                <a:path h="4793766" w="3682024">
                  <a:moveTo>
                    <a:pt x="0" y="0"/>
                  </a:moveTo>
                  <a:lnTo>
                    <a:pt x="3682024" y="0"/>
                  </a:lnTo>
                  <a:lnTo>
                    <a:pt x="3682024" y="4793766"/>
                  </a:lnTo>
                  <a:lnTo>
                    <a:pt x="0" y="4793766"/>
                  </a:lnTo>
                  <a:close/>
                </a:path>
              </a:pathLst>
            </a:custGeom>
            <a:solidFill>
              <a:srgbClr val="EFEFEF"/>
            </a:solidFill>
          </p:spPr>
        </p:sp>
        <p:sp>
          <p:nvSpPr>
            <p:cNvPr name="TextBox 10" id="10"/>
            <p:cNvSpPr txBox="true"/>
            <p:nvPr/>
          </p:nvSpPr>
          <p:spPr>
            <a:xfrm>
              <a:off x="0" y="-19050"/>
              <a:ext cx="3682024" cy="4812816"/>
            </a:xfrm>
            <a:prstGeom prst="rect">
              <a:avLst/>
            </a:prstGeom>
          </p:spPr>
          <p:txBody>
            <a:bodyPr anchor="ctr" rtlCol="false" tIns="50800" lIns="50800" bIns="50800" rIns="50800"/>
            <a:lstStyle/>
            <a:p>
              <a:pPr algn="ctr">
                <a:lnSpc>
                  <a:spcPts val="2859"/>
                </a:lnSpc>
              </a:pPr>
            </a:p>
          </p:txBody>
        </p:sp>
      </p:grpSp>
      <p:sp>
        <p:nvSpPr>
          <p:cNvPr name="TextBox 11" id="11"/>
          <p:cNvSpPr txBox="true"/>
          <p:nvPr/>
        </p:nvSpPr>
        <p:spPr>
          <a:xfrm rot="0">
            <a:off x="7204526" y="1735693"/>
            <a:ext cx="4947599" cy="8172027"/>
          </a:xfrm>
          <a:prstGeom prst="rect">
            <a:avLst/>
          </a:prstGeom>
        </p:spPr>
        <p:txBody>
          <a:bodyPr anchor="t" rtlCol="false" tIns="0" lIns="0" bIns="0" rIns="0">
            <a:spAutoFit/>
          </a:bodyPr>
          <a:lstStyle/>
          <a:p>
            <a:pPr algn="l">
              <a:lnSpc>
                <a:spcPts val="3720"/>
              </a:lnSpc>
            </a:pPr>
            <a:r>
              <a:rPr lang="en-US" sz="2214" spc="217" b="true">
                <a:solidFill>
                  <a:srgbClr val="231F20"/>
                </a:solidFill>
                <a:latin typeface="DM Sans Bold"/>
                <a:ea typeface="DM Sans Bold"/>
                <a:cs typeface="DM Sans Bold"/>
                <a:sym typeface="DM Sans Bold"/>
              </a:rPr>
              <a:t>Karşılaştırma:</a:t>
            </a:r>
          </a:p>
          <a:p>
            <a:pPr algn="l">
              <a:lnSpc>
                <a:spcPts val="2588"/>
              </a:lnSpc>
            </a:pPr>
            <a:r>
              <a:rPr lang="en-US" b="true" sz="1540" spc="150">
                <a:solidFill>
                  <a:srgbClr val="231F20"/>
                </a:solidFill>
                <a:latin typeface="DM Sans Bold"/>
                <a:ea typeface="DM Sans Bold"/>
                <a:cs typeface="DM Sans Bold"/>
                <a:sym typeface="DM Sans Bold"/>
              </a:rPr>
              <a:t>Genel Performans:</a:t>
            </a:r>
          </a:p>
          <a:p>
            <a:pPr algn="l" marL="665270" indent="-221757" lvl="2">
              <a:lnSpc>
                <a:spcPts val="2588"/>
              </a:lnSpc>
              <a:buFont typeface="Arial"/>
              <a:buChar char="⚬"/>
            </a:pPr>
            <a:r>
              <a:rPr lang="en-US" sz="1540" spc="150">
                <a:solidFill>
                  <a:srgbClr val="231F20"/>
                </a:solidFill>
                <a:latin typeface="DM Sans"/>
                <a:ea typeface="DM Sans"/>
                <a:cs typeface="DM Sans"/>
                <a:sym typeface="DM Sans"/>
              </a:rPr>
              <a:t>Her iki model de oldukça başarılı ve doğrulukları neredeyse 1.0'a yakın.</a:t>
            </a:r>
          </a:p>
          <a:p>
            <a:pPr algn="l" marL="665270" indent="-221757" lvl="2">
              <a:lnSpc>
                <a:spcPts val="2588"/>
              </a:lnSpc>
              <a:buFont typeface="Arial"/>
              <a:buChar char="⚬"/>
            </a:pPr>
            <a:r>
              <a:rPr lang="en-US" sz="1540" spc="150">
                <a:solidFill>
                  <a:srgbClr val="231F20"/>
                </a:solidFill>
                <a:latin typeface="DM Sans"/>
                <a:ea typeface="DM Sans"/>
                <a:cs typeface="DM Sans"/>
                <a:sym typeface="DM Sans"/>
              </a:rPr>
              <a:t>10s modeli, daha hızlı bir şekilde yüksek doğruluğa ulaşıyor ve daha düşük kayıp değerleri sergiliyor. Bu, modelin kısa süreli verilerde daha iyi performans gösterdiğini işaret ediyor.</a:t>
            </a:r>
          </a:p>
          <a:p>
            <a:pPr algn="l" marL="665270" indent="-221757" lvl="2">
              <a:lnSpc>
                <a:spcPts val="2588"/>
              </a:lnSpc>
              <a:buFont typeface="Arial"/>
              <a:buChar char="⚬"/>
            </a:pPr>
            <a:r>
              <a:rPr lang="en-US" sz="1540" spc="150">
                <a:solidFill>
                  <a:srgbClr val="231F20"/>
                </a:solidFill>
                <a:latin typeface="DM Sans"/>
                <a:ea typeface="DM Sans"/>
                <a:cs typeface="DM Sans"/>
                <a:sym typeface="DM Sans"/>
              </a:rPr>
              <a:t>20s modeli ise daha istikrarlı bir öğrenme sürecine sahip, ancak doğrulama doğruluğuna erişimi daha yavaş.</a:t>
            </a:r>
          </a:p>
          <a:p>
            <a:pPr algn="l">
              <a:lnSpc>
                <a:spcPts val="2588"/>
              </a:lnSpc>
            </a:pPr>
          </a:p>
          <a:p>
            <a:pPr algn="l">
              <a:lnSpc>
                <a:spcPts val="2588"/>
              </a:lnSpc>
            </a:pPr>
            <a:r>
              <a:rPr lang="en-US" b="true" sz="1540" spc="150">
                <a:solidFill>
                  <a:srgbClr val="231F20"/>
                </a:solidFill>
                <a:latin typeface="DM Sans Bold"/>
                <a:ea typeface="DM Sans Bold"/>
                <a:cs typeface="DM Sans Bold"/>
                <a:sym typeface="DM Sans Bold"/>
              </a:rPr>
              <a:t>Sonuç</a:t>
            </a:r>
            <a:r>
              <a:rPr lang="en-US" b="true" sz="1540" spc="150">
                <a:solidFill>
                  <a:srgbClr val="231F20"/>
                </a:solidFill>
                <a:latin typeface="DM Sans Bold"/>
                <a:ea typeface="DM Sans Bold"/>
                <a:cs typeface="DM Sans Bold"/>
                <a:sym typeface="DM Sans Bold"/>
              </a:rPr>
              <a:t>:</a:t>
            </a:r>
          </a:p>
          <a:p>
            <a:pPr algn="l" marL="665270" indent="-221757" lvl="2">
              <a:lnSpc>
                <a:spcPts val="2588"/>
              </a:lnSpc>
              <a:buFont typeface="Arial"/>
              <a:buChar char="⚬"/>
            </a:pPr>
            <a:r>
              <a:rPr lang="en-US" sz="1540" spc="150">
                <a:solidFill>
                  <a:srgbClr val="231F20"/>
                </a:solidFill>
                <a:latin typeface="DM Sans"/>
                <a:ea typeface="DM Sans"/>
                <a:cs typeface="DM Sans"/>
                <a:sym typeface="DM Sans"/>
              </a:rPr>
              <a:t>10s modeli, hızlı ve doğru sonuçlar almak için daha iyi bir seçenek gibi görünüyor</a:t>
            </a:r>
          </a:p>
          <a:p>
            <a:pPr algn="l">
              <a:lnSpc>
                <a:spcPts val="2588"/>
              </a:lnSpc>
            </a:pPr>
            <a:r>
              <a:rPr lang="en-US" sz="1540" spc="150">
                <a:solidFill>
                  <a:srgbClr val="231F20"/>
                </a:solidFill>
                <a:latin typeface="DM Sans"/>
                <a:ea typeface="DM Sans"/>
                <a:cs typeface="DM Sans"/>
                <a:sym typeface="DM Sans"/>
              </a:rPr>
              <a:t>.</a:t>
            </a:r>
          </a:p>
          <a:p>
            <a:pPr algn="l" marL="665270" indent="-221757" lvl="2">
              <a:lnSpc>
                <a:spcPts val="2588"/>
              </a:lnSpc>
              <a:buFont typeface="Arial"/>
              <a:buChar char="⚬"/>
            </a:pPr>
            <a:r>
              <a:rPr lang="en-US" sz="1540" spc="150">
                <a:solidFill>
                  <a:srgbClr val="231F20"/>
                </a:solidFill>
                <a:latin typeface="DM Sans"/>
                <a:ea typeface="DM Sans"/>
                <a:cs typeface="DM Sans"/>
                <a:sym typeface="DM Sans"/>
              </a:rPr>
              <a:t>20s modeli, daha büyük veya uzun vadeli verilerle çalışırken potansiyel olarak daha iyi sonuçlar verebilir, ancak burada doğrulama başarımı daha düşük olduğu için veriye bağlı bir avantaj sağlayabilir.</a:t>
            </a:r>
          </a:p>
        </p:txBody>
      </p:sp>
      <p:sp>
        <p:nvSpPr>
          <p:cNvPr name="Freeform 12" id="12"/>
          <p:cNvSpPr/>
          <p:nvPr/>
        </p:nvSpPr>
        <p:spPr>
          <a:xfrm flipH="false" flipV="false" rot="0">
            <a:off x="6127597" y="3466303"/>
            <a:ext cx="1076929" cy="861543"/>
          </a:xfrm>
          <a:custGeom>
            <a:avLst/>
            <a:gdLst/>
            <a:ahLst/>
            <a:cxnLst/>
            <a:rect r="r" b="b" t="t" l="l"/>
            <a:pathLst>
              <a:path h="861543" w="1076929">
                <a:moveTo>
                  <a:pt x="0" y="0"/>
                </a:moveTo>
                <a:lnTo>
                  <a:pt x="1076929" y="0"/>
                </a:lnTo>
                <a:lnTo>
                  <a:pt x="1076929" y="861544"/>
                </a:lnTo>
                <a:lnTo>
                  <a:pt x="0" y="86154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181476" y="7620587"/>
            <a:ext cx="1023051" cy="983407"/>
          </a:xfrm>
          <a:custGeom>
            <a:avLst/>
            <a:gdLst/>
            <a:ahLst/>
            <a:cxnLst/>
            <a:rect r="r" b="b" t="t" l="l"/>
            <a:pathLst>
              <a:path h="983407" w="1023051">
                <a:moveTo>
                  <a:pt x="0" y="0"/>
                </a:moveTo>
                <a:lnTo>
                  <a:pt x="1023050" y="0"/>
                </a:lnTo>
                <a:lnTo>
                  <a:pt x="1023050" y="983408"/>
                </a:lnTo>
                <a:lnTo>
                  <a:pt x="0" y="98340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647323" y="345970"/>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PERFORMANS KARŞILAŞTIRMASI</a:t>
            </a:r>
          </a:p>
        </p:txBody>
      </p:sp>
    </p:spTree>
  </p:cSld>
  <p:clrMapOvr>
    <a:masterClrMapping/>
  </p:clrMapOvr>
  <p:transition spd="fast">
    <p:cover dir="d"/>
  </p:transition>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47323" y="1783266"/>
            <a:ext cx="7627659" cy="6578351"/>
          </a:xfrm>
          <a:custGeom>
            <a:avLst/>
            <a:gdLst/>
            <a:ahLst/>
            <a:cxnLst/>
            <a:rect r="r" b="b" t="t" l="l"/>
            <a:pathLst>
              <a:path h="6578351" w="7627659">
                <a:moveTo>
                  <a:pt x="0" y="0"/>
                </a:moveTo>
                <a:lnTo>
                  <a:pt x="7627658" y="0"/>
                </a:lnTo>
                <a:lnTo>
                  <a:pt x="7627658" y="6578351"/>
                </a:lnTo>
                <a:lnTo>
                  <a:pt x="0" y="6578351"/>
                </a:lnTo>
                <a:lnTo>
                  <a:pt x="0" y="0"/>
                </a:lnTo>
                <a:close/>
              </a:path>
            </a:pathLst>
          </a:custGeom>
          <a:blipFill>
            <a:blip r:embed="rId3"/>
            <a:stretch>
              <a:fillRect l="0" t="0" r="0" b="0"/>
            </a:stretch>
          </a:blipFill>
        </p:spPr>
      </p:sp>
      <p:sp>
        <p:nvSpPr>
          <p:cNvPr name="Freeform 7" id="7"/>
          <p:cNvSpPr/>
          <p:nvPr/>
        </p:nvSpPr>
        <p:spPr>
          <a:xfrm flipH="false" flipV="false" rot="0">
            <a:off x="9500695" y="1783266"/>
            <a:ext cx="8040207" cy="6578351"/>
          </a:xfrm>
          <a:custGeom>
            <a:avLst/>
            <a:gdLst/>
            <a:ahLst/>
            <a:cxnLst/>
            <a:rect r="r" b="b" t="t" l="l"/>
            <a:pathLst>
              <a:path h="6578351" w="8040207">
                <a:moveTo>
                  <a:pt x="0" y="0"/>
                </a:moveTo>
                <a:lnTo>
                  <a:pt x="8040207" y="0"/>
                </a:lnTo>
                <a:lnTo>
                  <a:pt x="8040207" y="6578351"/>
                </a:lnTo>
                <a:lnTo>
                  <a:pt x="0" y="6578351"/>
                </a:lnTo>
                <a:lnTo>
                  <a:pt x="0" y="0"/>
                </a:lnTo>
                <a:close/>
              </a:path>
            </a:pathLst>
          </a:custGeom>
          <a:blipFill>
            <a:blip r:embed="rId4"/>
            <a:stretch>
              <a:fillRect l="0" t="0" r="0" b="0"/>
            </a:stretch>
          </a:blipFill>
        </p:spPr>
      </p:sp>
      <p:sp>
        <p:nvSpPr>
          <p:cNvPr name="Freeform 8" id="8"/>
          <p:cNvSpPr/>
          <p:nvPr/>
        </p:nvSpPr>
        <p:spPr>
          <a:xfrm flipH="false" flipV="false" rot="0">
            <a:off x="1422798" y="9408408"/>
            <a:ext cx="5997215" cy="635110"/>
          </a:xfrm>
          <a:custGeom>
            <a:avLst/>
            <a:gdLst/>
            <a:ahLst/>
            <a:cxnLst/>
            <a:rect r="r" b="b" t="t" l="l"/>
            <a:pathLst>
              <a:path h="635110" w="5997215">
                <a:moveTo>
                  <a:pt x="0" y="0"/>
                </a:moveTo>
                <a:lnTo>
                  <a:pt x="5997215" y="0"/>
                </a:lnTo>
                <a:lnTo>
                  <a:pt x="5997215" y="635110"/>
                </a:lnTo>
                <a:lnTo>
                  <a:pt x="0" y="635110"/>
                </a:lnTo>
                <a:lnTo>
                  <a:pt x="0" y="0"/>
                </a:lnTo>
                <a:close/>
              </a:path>
            </a:pathLst>
          </a:custGeom>
          <a:blipFill>
            <a:blip r:embed="rId5"/>
            <a:stretch>
              <a:fillRect l="0" t="-86495" r="0" b="0"/>
            </a:stretch>
          </a:blipFill>
        </p:spPr>
      </p:sp>
      <p:grpSp>
        <p:nvGrpSpPr>
          <p:cNvPr name="Group 9" id="9"/>
          <p:cNvGrpSpPr/>
          <p:nvPr/>
        </p:nvGrpSpPr>
        <p:grpSpPr>
          <a:xfrm rot="0">
            <a:off x="1226291" y="8698181"/>
            <a:ext cx="5909331" cy="1163468"/>
            <a:chOff x="0" y="0"/>
            <a:chExt cx="3682024" cy="724941"/>
          </a:xfrm>
        </p:grpSpPr>
        <p:sp>
          <p:nvSpPr>
            <p:cNvPr name="Freeform 10" id="10"/>
            <p:cNvSpPr/>
            <p:nvPr/>
          </p:nvSpPr>
          <p:spPr>
            <a:xfrm flipH="false" flipV="false" rot="0">
              <a:off x="0" y="0"/>
              <a:ext cx="3682024" cy="724941"/>
            </a:xfrm>
            <a:custGeom>
              <a:avLst/>
              <a:gdLst/>
              <a:ahLst/>
              <a:cxnLst/>
              <a:rect r="r" b="b" t="t" l="l"/>
              <a:pathLst>
                <a:path h="724941" w="3682024">
                  <a:moveTo>
                    <a:pt x="0" y="0"/>
                  </a:moveTo>
                  <a:lnTo>
                    <a:pt x="3682024" y="0"/>
                  </a:lnTo>
                  <a:lnTo>
                    <a:pt x="3682024" y="724941"/>
                  </a:lnTo>
                  <a:lnTo>
                    <a:pt x="0" y="724941"/>
                  </a:lnTo>
                  <a:close/>
                </a:path>
              </a:pathLst>
            </a:custGeom>
            <a:solidFill>
              <a:srgbClr val="EFEFEF"/>
            </a:solidFill>
          </p:spPr>
        </p:sp>
        <p:sp>
          <p:nvSpPr>
            <p:cNvPr name="TextBox 11" id="11"/>
            <p:cNvSpPr txBox="true"/>
            <p:nvPr/>
          </p:nvSpPr>
          <p:spPr>
            <a:xfrm>
              <a:off x="0" y="-19050"/>
              <a:ext cx="3682024" cy="743991"/>
            </a:xfrm>
            <a:prstGeom prst="rect">
              <a:avLst/>
            </a:prstGeom>
          </p:spPr>
          <p:txBody>
            <a:bodyPr anchor="ctr" rtlCol="false" tIns="50800" lIns="50800" bIns="50800" rIns="50800"/>
            <a:lstStyle/>
            <a:p>
              <a:pPr algn="ctr">
                <a:lnSpc>
                  <a:spcPts val="2859"/>
                </a:lnSpc>
              </a:pPr>
            </a:p>
          </p:txBody>
        </p:sp>
      </p:grpSp>
      <p:sp>
        <p:nvSpPr>
          <p:cNvPr name="Freeform 12" id="12"/>
          <p:cNvSpPr/>
          <p:nvPr/>
        </p:nvSpPr>
        <p:spPr>
          <a:xfrm flipH="false" flipV="false" rot="0">
            <a:off x="10762640" y="9408408"/>
            <a:ext cx="5997215" cy="635110"/>
          </a:xfrm>
          <a:custGeom>
            <a:avLst/>
            <a:gdLst/>
            <a:ahLst/>
            <a:cxnLst/>
            <a:rect r="r" b="b" t="t" l="l"/>
            <a:pathLst>
              <a:path h="635110" w="5997215">
                <a:moveTo>
                  <a:pt x="0" y="0"/>
                </a:moveTo>
                <a:lnTo>
                  <a:pt x="5997215" y="0"/>
                </a:lnTo>
                <a:lnTo>
                  <a:pt x="5997215" y="635110"/>
                </a:lnTo>
                <a:lnTo>
                  <a:pt x="0" y="635110"/>
                </a:lnTo>
                <a:lnTo>
                  <a:pt x="0" y="0"/>
                </a:lnTo>
                <a:close/>
              </a:path>
            </a:pathLst>
          </a:custGeom>
          <a:blipFill>
            <a:blip r:embed="rId5"/>
            <a:stretch>
              <a:fillRect l="0" t="-86495" r="0" b="0"/>
            </a:stretch>
          </a:blipFill>
        </p:spPr>
      </p:sp>
      <p:grpSp>
        <p:nvGrpSpPr>
          <p:cNvPr name="Group 13" id="13"/>
          <p:cNvGrpSpPr/>
          <p:nvPr/>
        </p:nvGrpSpPr>
        <p:grpSpPr>
          <a:xfrm rot="0">
            <a:off x="10566133" y="8698181"/>
            <a:ext cx="5909331" cy="1163468"/>
            <a:chOff x="0" y="0"/>
            <a:chExt cx="3682024" cy="724941"/>
          </a:xfrm>
        </p:grpSpPr>
        <p:sp>
          <p:nvSpPr>
            <p:cNvPr name="Freeform 14" id="14"/>
            <p:cNvSpPr/>
            <p:nvPr/>
          </p:nvSpPr>
          <p:spPr>
            <a:xfrm flipH="false" flipV="false" rot="0">
              <a:off x="0" y="0"/>
              <a:ext cx="3682024" cy="724941"/>
            </a:xfrm>
            <a:custGeom>
              <a:avLst/>
              <a:gdLst/>
              <a:ahLst/>
              <a:cxnLst/>
              <a:rect r="r" b="b" t="t" l="l"/>
              <a:pathLst>
                <a:path h="724941" w="3682024">
                  <a:moveTo>
                    <a:pt x="0" y="0"/>
                  </a:moveTo>
                  <a:lnTo>
                    <a:pt x="3682024" y="0"/>
                  </a:lnTo>
                  <a:lnTo>
                    <a:pt x="3682024" y="724941"/>
                  </a:lnTo>
                  <a:lnTo>
                    <a:pt x="0" y="724941"/>
                  </a:lnTo>
                  <a:close/>
                </a:path>
              </a:pathLst>
            </a:custGeom>
            <a:solidFill>
              <a:srgbClr val="EFEFEF"/>
            </a:solidFill>
          </p:spPr>
        </p:sp>
        <p:sp>
          <p:nvSpPr>
            <p:cNvPr name="TextBox 15" id="15"/>
            <p:cNvSpPr txBox="true"/>
            <p:nvPr/>
          </p:nvSpPr>
          <p:spPr>
            <a:xfrm>
              <a:off x="0" y="-19050"/>
              <a:ext cx="3682024" cy="743991"/>
            </a:xfrm>
            <a:prstGeom prst="rect">
              <a:avLst/>
            </a:prstGeom>
          </p:spPr>
          <p:txBody>
            <a:bodyPr anchor="ctr" rtlCol="false" tIns="50800" lIns="50800" bIns="50800" rIns="50800"/>
            <a:lstStyle/>
            <a:p>
              <a:pPr algn="ctr">
                <a:lnSpc>
                  <a:spcPts val="2859"/>
                </a:lnSpc>
              </a:pPr>
            </a:p>
          </p:txBody>
        </p:sp>
      </p:grpSp>
      <p:sp>
        <p:nvSpPr>
          <p:cNvPr name="Freeform 16" id="16"/>
          <p:cNvSpPr/>
          <p:nvPr/>
        </p:nvSpPr>
        <p:spPr>
          <a:xfrm flipH="false" flipV="false" rot="0">
            <a:off x="10762640" y="8956108"/>
            <a:ext cx="671973" cy="647614"/>
          </a:xfrm>
          <a:custGeom>
            <a:avLst/>
            <a:gdLst/>
            <a:ahLst/>
            <a:cxnLst/>
            <a:rect r="r" b="b" t="t" l="l"/>
            <a:pathLst>
              <a:path h="647614" w="671973">
                <a:moveTo>
                  <a:pt x="0" y="0"/>
                </a:moveTo>
                <a:lnTo>
                  <a:pt x="671973" y="0"/>
                </a:lnTo>
                <a:lnTo>
                  <a:pt x="671973" y="647614"/>
                </a:lnTo>
                <a:lnTo>
                  <a:pt x="0" y="647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7" id="17"/>
          <p:cNvSpPr txBox="true"/>
          <p:nvPr/>
        </p:nvSpPr>
        <p:spPr>
          <a:xfrm rot="0">
            <a:off x="647323" y="345970"/>
            <a:ext cx="1354538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CONFUSION MATRIX</a:t>
            </a:r>
          </a:p>
        </p:txBody>
      </p:sp>
      <p:sp>
        <p:nvSpPr>
          <p:cNvPr name="TextBox 18" id="18"/>
          <p:cNvSpPr txBox="true"/>
          <p:nvPr/>
        </p:nvSpPr>
        <p:spPr>
          <a:xfrm rot="0">
            <a:off x="2297443" y="9116308"/>
            <a:ext cx="4633310" cy="308163"/>
          </a:xfrm>
          <a:prstGeom prst="rect">
            <a:avLst/>
          </a:prstGeom>
        </p:spPr>
        <p:txBody>
          <a:bodyPr anchor="t" rtlCol="false" tIns="0" lIns="0" bIns="0" rIns="0">
            <a:spAutoFit/>
          </a:bodyPr>
          <a:lstStyle/>
          <a:p>
            <a:pPr algn="l" marL="0" indent="0" lvl="0">
              <a:lnSpc>
                <a:spcPts val="2671"/>
              </a:lnSpc>
              <a:spcBef>
                <a:spcPct val="0"/>
              </a:spcBef>
            </a:pPr>
            <a:r>
              <a:rPr lang="en-US" sz="1936" spc="189">
                <a:solidFill>
                  <a:srgbClr val="231F20"/>
                </a:solidFill>
                <a:latin typeface="DM Sans"/>
                <a:ea typeface="DM Sans"/>
                <a:cs typeface="DM Sans"/>
                <a:sym typeface="DM Sans"/>
              </a:rPr>
              <a:t>10s Model Confusion Matrix</a:t>
            </a:r>
          </a:p>
        </p:txBody>
      </p:sp>
      <p:sp>
        <p:nvSpPr>
          <p:cNvPr name="TextBox 19" id="19"/>
          <p:cNvSpPr txBox="true"/>
          <p:nvPr/>
        </p:nvSpPr>
        <p:spPr>
          <a:xfrm rot="0">
            <a:off x="11637285" y="9116308"/>
            <a:ext cx="4633310" cy="308163"/>
          </a:xfrm>
          <a:prstGeom prst="rect">
            <a:avLst/>
          </a:prstGeom>
        </p:spPr>
        <p:txBody>
          <a:bodyPr anchor="t" rtlCol="false" tIns="0" lIns="0" bIns="0" rIns="0">
            <a:spAutoFit/>
          </a:bodyPr>
          <a:lstStyle/>
          <a:p>
            <a:pPr algn="l" marL="0" indent="0" lvl="0">
              <a:lnSpc>
                <a:spcPts val="2671"/>
              </a:lnSpc>
              <a:spcBef>
                <a:spcPct val="0"/>
              </a:spcBef>
            </a:pPr>
            <a:r>
              <a:rPr lang="en-US" sz="1936" spc="189">
                <a:solidFill>
                  <a:srgbClr val="231F20"/>
                </a:solidFill>
                <a:latin typeface="DM Sans"/>
                <a:ea typeface="DM Sans"/>
                <a:cs typeface="DM Sans"/>
                <a:sym typeface="DM Sans"/>
              </a:rPr>
              <a:t>20s Model Confusion Matrix</a:t>
            </a:r>
          </a:p>
        </p:txBody>
      </p:sp>
      <p:sp>
        <p:nvSpPr>
          <p:cNvPr name="Freeform 20" id="20"/>
          <p:cNvSpPr/>
          <p:nvPr/>
        </p:nvSpPr>
        <p:spPr>
          <a:xfrm flipH="false" flipV="false" rot="0">
            <a:off x="1394621" y="8956108"/>
            <a:ext cx="671973" cy="647614"/>
          </a:xfrm>
          <a:custGeom>
            <a:avLst/>
            <a:gdLst/>
            <a:ahLst/>
            <a:cxnLst/>
            <a:rect r="r" b="b" t="t" l="l"/>
            <a:pathLst>
              <a:path h="647614" w="671973">
                <a:moveTo>
                  <a:pt x="0" y="0"/>
                </a:moveTo>
                <a:lnTo>
                  <a:pt x="671973" y="0"/>
                </a:lnTo>
                <a:lnTo>
                  <a:pt x="671973" y="647614"/>
                </a:lnTo>
                <a:lnTo>
                  <a:pt x="0" y="6476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0" y="0"/>
            <a:ext cx="18288000" cy="3086100"/>
            <a:chOff x="0" y="0"/>
            <a:chExt cx="4816593" cy="812800"/>
          </a:xfrm>
        </p:grpSpPr>
        <p:sp>
          <p:nvSpPr>
            <p:cNvPr name="Freeform 4" id="4"/>
            <p:cNvSpPr/>
            <p:nvPr/>
          </p:nvSpPr>
          <p:spPr>
            <a:xfrm flipH="false" flipV="false" rot="0">
              <a:off x="0" y="0"/>
              <a:ext cx="4816592" cy="812800"/>
            </a:xfrm>
            <a:custGeom>
              <a:avLst/>
              <a:gdLst/>
              <a:ahLst/>
              <a:cxnLst/>
              <a:rect r="r" b="b" t="t" l="l"/>
              <a:pathLst>
                <a:path h="812800" w="4816592">
                  <a:moveTo>
                    <a:pt x="0" y="0"/>
                  </a:moveTo>
                  <a:lnTo>
                    <a:pt x="4816592" y="0"/>
                  </a:lnTo>
                  <a:lnTo>
                    <a:pt x="4816592" y="812800"/>
                  </a:lnTo>
                  <a:lnTo>
                    <a:pt x="0" y="812800"/>
                  </a:lnTo>
                  <a:close/>
                </a:path>
              </a:pathLst>
            </a:custGeom>
            <a:solidFill>
              <a:srgbClr val="1A1A1A"/>
            </a:solidFill>
          </p:spPr>
        </p:sp>
        <p:sp>
          <p:nvSpPr>
            <p:cNvPr name="TextBox 5" id="5"/>
            <p:cNvSpPr txBox="true"/>
            <p:nvPr/>
          </p:nvSpPr>
          <p:spPr>
            <a:xfrm>
              <a:off x="0" y="-19050"/>
              <a:ext cx="4816593" cy="831850"/>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13451022" y="-4729397"/>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2851369" y="-3442596"/>
            <a:ext cx="6709932" cy="6885191"/>
          </a:xfrm>
          <a:custGeom>
            <a:avLst/>
            <a:gdLst/>
            <a:ahLst/>
            <a:cxnLst/>
            <a:rect r="r" b="b" t="t" l="l"/>
            <a:pathLst>
              <a:path h="6885191" w="6709932">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2163000" y="3875422"/>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5"/>
            <a:stretch>
              <a:fillRect l="0" t="-10658" r="0" b="-10658"/>
            </a:stretch>
          </a:blipFill>
        </p:spPr>
      </p:sp>
      <p:grpSp>
        <p:nvGrpSpPr>
          <p:cNvPr name="Group 9" id="9"/>
          <p:cNvGrpSpPr/>
          <p:nvPr/>
        </p:nvGrpSpPr>
        <p:grpSpPr>
          <a:xfrm rot="0">
            <a:off x="2163000" y="3442596"/>
            <a:ext cx="4473739" cy="636748"/>
            <a:chOff x="0" y="0"/>
            <a:chExt cx="1178269" cy="167703"/>
          </a:xfrm>
        </p:grpSpPr>
        <p:sp>
          <p:nvSpPr>
            <p:cNvPr name="Freeform 10" id="10"/>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11" id="11"/>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Hedef</a:t>
              </a:r>
            </a:p>
          </p:txBody>
        </p:sp>
      </p:grpSp>
      <p:sp>
        <p:nvSpPr>
          <p:cNvPr name="TextBox 12" id="12"/>
          <p:cNvSpPr txBox="true"/>
          <p:nvPr/>
        </p:nvSpPr>
        <p:spPr>
          <a:xfrm rot="0">
            <a:off x="3690980" y="1232286"/>
            <a:ext cx="10906040" cy="1349947"/>
          </a:xfrm>
          <a:prstGeom prst="rect">
            <a:avLst/>
          </a:prstGeom>
        </p:spPr>
        <p:txBody>
          <a:bodyPr anchor="t" rtlCol="false" tIns="0" lIns="0" bIns="0" rIns="0">
            <a:spAutoFit/>
          </a:bodyPr>
          <a:lstStyle/>
          <a:p>
            <a:pPr algn="ctr">
              <a:lnSpc>
                <a:spcPts val="11082"/>
              </a:lnSpc>
            </a:pPr>
            <a:r>
              <a:rPr lang="en-US" b="true" sz="8030" spc="786">
                <a:solidFill>
                  <a:srgbClr val="FFFFFF"/>
                </a:solidFill>
                <a:latin typeface="Oswald Bold"/>
                <a:ea typeface="Oswald Bold"/>
                <a:cs typeface="Oswald Bold"/>
                <a:sym typeface="Oswald Bold"/>
              </a:rPr>
              <a:t>SONUÇ</a:t>
            </a:r>
          </a:p>
        </p:txBody>
      </p:sp>
      <p:grpSp>
        <p:nvGrpSpPr>
          <p:cNvPr name="Group 13" id="13"/>
          <p:cNvGrpSpPr/>
          <p:nvPr/>
        </p:nvGrpSpPr>
        <p:grpSpPr>
          <a:xfrm rot="0">
            <a:off x="6893475" y="3510391"/>
            <a:ext cx="9034431" cy="2808103"/>
            <a:chOff x="0" y="0"/>
            <a:chExt cx="1744696" cy="542290"/>
          </a:xfrm>
        </p:grpSpPr>
        <p:sp>
          <p:nvSpPr>
            <p:cNvPr name="Freeform 14" id="14"/>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5271FF"/>
              </a:solidFill>
              <a:prstDash val="solid"/>
              <a:miter/>
            </a:ln>
          </p:spPr>
        </p:sp>
        <p:sp>
          <p:nvSpPr>
            <p:cNvPr name="TextBox 15" id="15"/>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16" id="16"/>
          <p:cNvSpPr txBox="true"/>
          <p:nvPr/>
        </p:nvSpPr>
        <p:spPr>
          <a:xfrm rot="0">
            <a:off x="7224667" y="3767306"/>
            <a:ext cx="8550329" cy="2041885"/>
          </a:xfrm>
          <a:prstGeom prst="rect">
            <a:avLst/>
          </a:prstGeom>
        </p:spPr>
        <p:txBody>
          <a:bodyPr anchor="t" rtlCol="false" tIns="0" lIns="0" bIns="0" rIns="0">
            <a:spAutoFit/>
          </a:bodyPr>
          <a:lstStyle/>
          <a:p>
            <a:pPr algn="l" marL="427768" indent="-213884" lvl="1">
              <a:lnSpc>
                <a:spcPts val="2734"/>
              </a:lnSpc>
              <a:buFont typeface="Arial"/>
              <a:buChar char="•"/>
            </a:pPr>
            <a:r>
              <a:rPr lang="en-US" sz="1981" spc="194">
                <a:solidFill>
                  <a:srgbClr val="231F20"/>
                </a:solidFill>
                <a:latin typeface="DM Sans"/>
                <a:ea typeface="DM Sans"/>
                <a:cs typeface="DM Sans"/>
                <a:sym typeface="DM Sans"/>
              </a:rPr>
              <a:t>Sahte seslerin (deepfake) tespit edilmesi, özellikle dijital manipülasyonun artmasıyla birlikte önem kazanan bir alandır. Bu proje, sahte seslerin belirlenmesini sağlayan bir model geliştirerek bu alana katkı sağlamayı amaçlamaktadır.</a:t>
            </a:r>
          </a:p>
          <a:p>
            <a:pPr algn="l">
              <a:lnSpc>
                <a:spcPts val="2734"/>
              </a:lnSpc>
            </a:pPr>
          </a:p>
        </p:txBody>
      </p:sp>
      <p:sp>
        <p:nvSpPr>
          <p:cNvPr name="Freeform 17" id="17"/>
          <p:cNvSpPr/>
          <p:nvPr/>
        </p:nvSpPr>
        <p:spPr>
          <a:xfrm flipH="false" flipV="false" rot="0">
            <a:off x="11410691" y="6937093"/>
            <a:ext cx="4473739" cy="2443073"/>
          </a:xfrm>
          <a:custGeom>
            <a:avLst/>
            <a:gdLst/>
            <a:ahLst/>
            <a:cxnLst/>
            <a:rect r="r" b="b" t="t" l="l"/>
            <a:pathLst>
              <a:path h="2443073" w="4473739">
                <a:moveTo>
                  <a:pt x="0" y="0"/>
                </a:moveTo>
                <a:lnTo>
                  <a:pt x="4473739" y="0"/>
                </a:lnTo>
                <a:lnTo>
                  <a:pt x="4473739" y="2443073"/>
                </a:lnTo>
                <a:lnTo>
                  <a:pt x="0" y="2443073"/>
                </a:lnTo>
                <a:lnTo>
                  <a:pt x="0" y="0"/>
                </a:lnTo>
                <a:close/>
              </a:path>
            </a:pathLst>
          </a:custGeom>
          <a:blipFill>
            <a:blip r:embed="rId6"/>
            <a:stretch>
              <a:fillRect l="0" t="-11001" r="0" b="-11001"/>
            </a:stretch>
          </a:blipFill>
        </p:spPr>
      </p:sp>
      <p:grpSp>
        <p:nvGrpSpPr>
          <p:cNvPr name="Group 18" id="18"/>
          <p:cNvGrpSpPr/>
          <p:nvPr/>
        </p:nvGrpSpPr>
        <p:grpSpPr>
          <a:xfrm rot="0">
            <a:off x="11410691" y="6504266"/>
            <a:ext cx="4473739" cy="636748"/>
            <a:chOff x="0" y="0"/>
            <a:chExt cx="1178269" cy="167703"/>
          </a:xfrm>
        </p:grpSpPr>
        <p:sp>
          <p:nvSpPr>
            <p:cNvPr name="Freeform 19" id="19"/>
            <p:cNvSpPr/>
            <p:nvPr/>
          </p:nvSpPr>
          <p:spPr>
            <a:xfrm flipH="false" flipV="false" rot="0">
              <a:off x="0" y="0"/>
              <a:ext cx="1178269" cy="167703"/>
            </a:xfrm>
            <a:custGeom>
              <a:avLst/>
              <a:gdLst/>
              <a:ahLst/>
              <a:cxnLst/>
              <a:rect r="r" b="b" t="t" l="l"/>
              <a:pathLst>
                <a:path h="167703" w="1178269">
                  <a:moveTo>
                    <a:pt x="0" y="0"/>
                  </a:moveTo>
                  <a:lnTo>
                    <a:pt x="1178269" y="0"/>
                  </a:lnTo>
                  <a:lnTo>
                    <a:pt x="1178269" y="167703"/>
                  </a:lnTo>
                  <a:lnTo>
                    <a:pt x="0" y="167703"/>
                  </a:lnTo>
                  <a:close/>
                </a:path>
              </a:pathLst>
            </a:custGeom>
            <a:solidFill>
              <a:srgbClr val="1A1A1A"/>
            </a:solidFill>
          </p:spPr>
        </p:sp>
        <p:sp>
          <p:nvSpPr>
            <p:cNvPr name="TextBox 20" id="20"/>
            <p:cNvSpPr txBox="true"/>
            <p:nvPr/>
          </p:nvSpPr>
          <p:spPr>
            <a:xfrm>
              <a:off x="0" y="-57150"/>
              <a:ext cx="1178269" cy="224853"/>
            </a:xfrm>
            <a:prstGeom prst="rect">
              <a:avLst/>
            </a:prstGeom>
          </p:spPr>
          <p:txBody>
            <a:bodyPr anchor="ctr" rtlCol="false" tIns="50800" lIns="50800" bIns="50800" rIns="50800"/>
            <a:lstStyle/>
            <a:p>
              <a:pPr algn="ctr" marL="0" indent="0" lvl="0">
                <a:lnSpc>
                  <a:spcPts val="4114"/>
                </a:lnSpc>
                <a:spcBef>
                  <a:spcPct val="0"/>
                </a:spcBef>
              </a:pPr>
              <a:r>
                <a:rPr lang="en-US" sz="2981" i="true" spc="29">
                  <a:solidFill>
                    <a:srgbClr val="FFFFFF"/>
                  </a:solidFill>
                  <a:latin typeface="DM Sans Italics"/>
                  <a:ea typeface="DM Sans Italics"/>
                  <a:cs typeface="DM Sans Italics"/>
                  <a:sym typeface="DM Sans Italics"/>
                </a:rPr>
                <a:t> Değerlendirme</a:t>
              </a:r>
            </a:p>
          </p:txBody>
        </p:sp>
      </p:grpSp>
      <p:grpSp>
        <p:nvGrpSpPr>
          <p:cNvPr name="Group 21" id="21"/>
          <p:cNvGrpSpPr/>
          <p:nvPr/>
        </p:nvGrpSpPr>
        <p:grpSpPr>
          <a:xfrm rot="0">
            <a:off x="2179166" y="6572062"/>
            <a:ext cx="9034431" cy="2808103"/>
            <a:chOff x="0" y="0"/>
            <a:chExt cx="1744696" cy="542290"/>
          </a:xfrm>
        </p:grpSpPr>
        <p:sp>
          <p:nvSpPr>
            <p:cNvPr name="Freeform 22" id="22"/>
            <p:cNvSpPr/>
            <p:nvPr/>
          </p:nvSpPr>
          <p:spPr>
            <a:xfrm flipH="false" flipV="false" rot="0">
              <a:off x="0" y="0"/>
              <a:ext cx="1744696" cy="542290"/>
            </a:xfrm>
            <a:custGeom>
              <a:avLst/>
              <a:gdLst/>
              <a:ahLst/>
              <a:cxnLst/>
              <a:rect r="r" b="b" t="t" l="l"/>
              <a:pathLst>
                <a:path h="542290" w="1744696">
                  <a:moveTo>
                    <a:pt x="0" y="0"/>
                  </a:moveTo>
                  <a:lnTo>
                    <a:pt x="1744696" y="0"/>
                  </a:lnTo>
                  <a:lnTo>
                    <a:pt x="1744696" y="542290"/>
                  </a:lnTo>
                  <a:lnTo>
                    <a:pt x="0" y="542290"/>
                  </a:lnTo>
                  <a:close/>
                </a:path>
              </a:pathLst>
            </a:custGeom>
            <a:solidFill>
              <a:srgbClr val="000000">
                <a:alpha val="0"/>
              </a:srgbClr>
            </a:solidFill>
            <a:ln w="38100" cap="sq">
              <a:solidFill>
                <a:srgbClr val="5271FF"/>
              </a:solidFill>
              <a:prstDash val="solid"/>
              <a:miter/>
            </a:ln>
          </p:spPr>
        </p:sp>
        <p:sp>
          <p:nvSpPr>
            <p:cNvPr name="TextBox 23" id="23"/>
            <p:cNvSpPr txBox="true"/>
            <p:nvPr/>
          </p:nvSpPr>
          <p:spPr>
            <a:xfrm>
              <a:off x="0" y="-19050"/>
              <a:ext cx="1744696" cy="561340"/>
            </a:xfrm>
            <a:prstGeom prst="rect">
              <a:avLst/>
            </a:prstGeom>
          </p:spPr>
          <p:txBody>
            <a:bodyPr anchor="ctr" rtlCol="false" tIns="50800" lIns="50800" bIns="50800" rIns="50800"/>
            <a:lstStyle/>
            <a:p>
              <a:pPr algn="ctr">
                <a:lnSpc>
                  <a:spcPts val="2859"/>
                </a:lnSpc>
              </a:pPr>
            </a:p>
          </p:txBody>
        </p:sp>
      </p:grpSp>
      <p:sp>
        <p:nvSpPr>
          <p:cNvPr name="TextBox 24" id="24"/>
          <p:cNvSpPr txBox="true"/>
          <p:nvPr/>
        </p:nvSpPr>
        <p:spPr>
          <a:xfrm rot="0">
            <a:off x="2510357" y="6828977"/>
            <a:ext cx="8512431" cy="2383398"/>
          </a:xfrm>
          <a:prstGeom prst="rect">
            <a:avLst/>
          </a:prstGeom>
        </p:spPr>
        <p:txBody>
          <a:bodyPr anchor="t" rtlCol="false" tIns="0" lIns="0" bIns="0" rIns="0">
            <a:spAutoFit/>
          </a:bodyPr>
          <a:lstStyle/>
          <a:p>
            <a:pPr algn="l" marL="427768" indent="-213884" lvl="1">
              <a:lnSpc>
                <a:spcPts val="2734"/>
              </a:lnSpc>
              <a:buFont typeface="Arial"/>
              <a:buChar char="•"/>
            </a:pPr>
            <a:r>
              <a:rPr lang="en-US" sz="1981" spc="194">
                <a:solidFill>
                  <a:srgbClr val="231F20"/>
                </a:solidFill>
                <a:latin typeface="DM Sans"/>
                <a:ea typeface="DM Sans"/>
                <a:cs typeface="DM Sans"/>
                <a:sym typeface="DM Sans"/>
              </a:rPr>
              <a:t>Modeller, eğitim ve doğrulama veri setlerinde oldukça başarılı sonuçlar elde etti.</a:t>
            </a:r>
          </a:p>
          <a:p>
            <a:pPr algn="l" marL="427768" indent="-213884" lvl="1">
              <a:lnSpc>
                <a:spcPts val="2734"/>
              </a:lnSpc>
              <a:buFont typeface="Arial"/>
              <a:buChar char="•"/>
            </a:pPr>
            <a:r>
              <a:rPr lang="en-US" sz="1981" spc="194">
                <a:solidFill>
                  <a:srgbClr val="231F20"/>
                </a:solidFill>
                <a:latin typeface="DM Sans"/>
                <a:ea typeface="DM Sans"/>
                <a:cs typeface="DM Sans"/>
                <a:sym typeface="DM Sans"/>
              </a:rPr>
              <a:t>Karmaşıklık matrisleri ve doğruluk grafikleri ile performans değerlendirildi.</a:t>
            </a:r>
          </a:p>
          <a:p>
            <a:pPr algn="l" marL="427768" indent="-213884" lvl="1">
              <a:lnSpc>
                <a:spcPts val="2734"/>
              </a:lnSpc>
              <a:buFont typeface="Arial"/>
              <a:buChar char="•"/>
            </a:pPr>
            <a:r>
              <a:rPr lang="en-US" sz="1981" spc="194">
                <a:solidFill>
                  <a:srgbClr val="231F20"/>
                </a:solidFill>
                <a:latin typeface="DM Sans"/>
                <a:ea typeface="DM Sans"/>
                <a:cs typeface="DM Sans"/>
                <a:sym typeface="DM Sans"/>
              </a:rPr>
              <a:t>Modellerin test doğrulukları sırasıyla %99.6 (10s model) ve %97.5 (20s model) olarak elde edildi.</a:t>
            </a:r>
          </a:p>
          <a:p>
            <a:pPr algn="l">
              <a:lnSpc>
                <a:spcPts val="2734"/>
              </a:lnSpc>
            </a:pPr>
          </a:p>
        </p:txBody>
      </p:sp>
    </p:spTree>
  </p:cSld>
  <p:clrMapOvr>
    <a:masterClrMapping/>
  </p:clrMapOvr>
  <p:transition spd="fast">
    <p:cover dir="rd"/>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A1A1A"/>
        </a:solidFill>
      </p:bgPr>
    </p:bg>
    <p:spTree>
      <p:nvGrpSpPr>
        <p:cNvPr id="1" name=""/>
        <p:cNvGrpSpPr/>
        <p:nvPr/>
      </p:nvGrpSpPr>
      <p:grpSpPr>
        <a:xfrm>
          <a:off x="0" y="0"/>
          <a:ext cx="0" cy="0"/>
          <a:chOff x="0" y="0"/>
          <a:chExt cx="0" cy="0"/>
        </a:xfrm>
      </p:grpSpPr>
      <p:grpSp>
        <p:nvGrpSpPr>
          <p:cNvPr name="Group 2" id="2"/>
          <p:cNvGrpSpPr/>
          <p:nvPr/>
        </p:nvGrpSpPr>
        <p:grpSpPr>
          <a:xfrm rot="0">
            <a:off x="-2770706" y="-3368517"/>
            <a:ext cx="4959890" cy="49598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4" id="4"/>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9144000" y="1278539"/>
            <a:ext cx="13188954" cy="1318895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sp>
        <p:sp>
          <p:nvSpPr>
            <p:cNvPr name="TextBox 7" id="7"/>
            <p:cNvSpPr txBox="true"/>
            <p:nvPr/>
          </p:nvSpPr>
          <p:spPr>
            <a:xfrm>
              <a:off x="76200" y="57150"/>
              <a:ext cx="660400" cy="679450"/>
            </a:xfrm>
            <a:prstGeom prst="rect">
              <a:avLst/>
            </a:prstGeom>
          </p:spPr>
          <p:txBody>
            <a:bodyPr anchor="ctr" rtlCol="false" tIns="50800" lIns="50800" bIns="50800" rIns="50800"/>
            <a:lstStyle/>
            <a:p>
              <a:pPr algn="ctr">
                <a:lnSpc>
                  <a:spcPts val="2859"/>
                </a:lnSpc>
              </a:pPr>
            </a:p>
          </p:txBody>
        </p:sp>
      </p:grpSp>
      <p:sp>
        <p:nvSpPr>
          <p:cNvPr name="Freeform 8" id="8"/>
          <p:cNvSpPr/>
          <p:nvPr/>
        </p:nvSpPr>
        <p:spPr>
          <a:xfrm flipH="false" flipV="false" rot="0">
            <a:off x="-6639105" y="-5979128"/>
            <a:ext cx="12110389" cy="12426705"/>
          </a:xfrm>
          <a:custGeom>
            <a:avLst/>
            <a:gdLst/>
            <a:ahLst/>
            <a:cxnLst/>
            <a:rect r="r" b="b" t="t" l="l"/>
            <a:pathLst>
              <a:path h="12426705" w="12110389">
                <a:moveTo>
                  <a:pt x="0" y="0"/>
                </a:moveTo>
                <a:lnTo>
                  <a:pt x="12110389" y="0"/>
                </a:lnTo>
                <a:lnTo>
                  <a:pt x="12110389" y="12426706"/>
                </a:lnTo>
                <a:lnTo>
                  <a:pt x="0" y="124267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3986589">
            <a:off x="5084777" y="6259532"/>
            <a:ext cx="9894000" cy="10152425"/>
          </a:xfrm>
          <a:custGeom>
            <a:avLst/>
            <a:gdLst/>
            <a:ahLst/>
            <a:cxnLst/>
            <a:rect r="r" b="b" t="t" l="l"/>
            <a:pathLst>
              <a:path h="10152425" w="9894000">
                <a:moveTo>
                  <a:pt x="0" y="0"/>
                </a:moveTo>
                <a:lnTo>
                  <a:pt x="9894000" y="0"/>
                </a:lnTo>
                <a:lnTo>
                  <a:pt x="9894000" y="10152425"/>
                </a:lnTo>
                <a:lnTo>
                  <a:pt x="0" y="101524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2720102" y="3376069"/>
            <a:ext cx="7942168" cy="1396186"/>
          </a:xfrm>
          <a:prstGeom prst="rect">
            <a:avLst/>
          </a:prstGeom>
        </p:spPr>
        <p:txBody>
          <a:bodyPr anchor="t" rtlCol="false" tIns="0" lIns="0" bIns="0" rIns="0">
            <a:spAutoFit/>
          </a:bodyPr>
          <a:lstStyle/>
          <a:p>
            <a:pPr algn="l">
              <a:lnSpc>
                <a:spcPts val="11349"/>
              </a:lnSpc>
            </a:pPr>
            <a:r>
              <a:rPr lang="en-US" b="true" sz="8224" spc="806">
                <a:solidFill>
                  <a:srgbClr val="FFFFFF"/>
                </a:solidFill>
                <a:latin typeface="Oswald Bold"/>
                <a:ea typeface="Oswald Bold"/>
                <a:cs typeface="Oswald Bold"/>
                <a:sym typeface="Oswald Bold"/>
              </a:rPr>
              <a:t>DOĞRULUK</a:t>
            </a:r>
          </a:p>
        </p:txBody>
      </p:sp>
      <p:sp>
        <p:nvSpPr>
          <p:cNvPr name="TextBox 11" id="11"/>
          <p:cNvSpPr txBox="true"/>
          <p:nvPr/>
        </p:nvSpPr>
        <p:spPr>
          <a:xfrm rot="0">
            <a:off x="2720102" y="5095875"/>
            <a:ext cx="5741759" cy="2001837"/>
          </a:xfrm>
          <a:prstGeom prst="rect">
            <a:avLst/>
          </a:prstGeom>
        </p:spPr>
        <p:txBody>
          <a:bodyPr anchor="t" rtlCol="false" tIns="0" lIns="0" bIns="0" rIns="0">
            <a:spAutoFit/>
          </a:bodyPr>
          <a:lstStyle/>
          <a:p>
            <a:pPr algn="l">
              <a:lnSpc>
                <a:spcPts val="3992"/>
              </a:lnSpc>
            </a:pPr>
            <a:r>
              <a:rPr lang="en-US" sz="2893" spc="283">
                <a:solidFill>
                  <a:srgbClr val="F5FFF5"/>
                </a:solidFill>
                <a:latin typeface="DM Sans"/>
                <a:ea typeface="DM Sans"/>
                <a:cs typeface="DM Sans"/>
                <a:sym typeface="DM Sans"/>
              </a:rPr>
              <a:t>Modellerin test doğrulukları sırasıyla %99.6 (10s model) ve %97.5 (20s model) olarak elde edildi.</a:t>
            </a:r>
          </a:p>
        </p:txBody>
      </p:sp>
      <p:sp>
        <p:nvSpPr>
          <p:cNvPr name="TextBox 12" id="12"/>
          <p:cNvSpPr txBox="true"/>
          <p:nvPr/>
        </p:nvSpPr>
        <p:spPr>
          <a:xfrm rot="0">
            <a:off x="10349972" y="3530304"/>
            <a:ext cx="7202160" cy="3275399"/>
          </a:xfrm>
          <a:prstGeom prst="rect">
            <a:avLst/>
          </a:prstGeom>
        </p:spPr>
        <p:txBody>
          <a:bodyPr anchor="t" rtlCol="false" tIns="0" lIns="0" bIns="0" rIns="0">
            <a:spAutoFit/>
          </a:bodyPr>
          <a:lstStyle/>
          <a:p>
            <a:pPr algn="ctr" marL="0" indent="0" lvl="0">
              <a:lnSpc>
                <a:spcPts val="26787"/>
              </a:lnSpc>
              <a:spcBef>
                <a:spcPct val="0"/>
              </a:spcBef>
            </a:pPr>
            <a:r>
              <a:rPr lang="en-US" b="true" sz="19411">
                <a:solidFill>
                  <a:srgbClr val="231F20"/>
                </a:solidFill>
                <a:latin typeface="Oswald Bold"/>
                <a:ea typeface="Oswald Bold"/>
                <a:cs typeface="Oswald Bold"/>
                <a:sym typeface="Oswald Bold"/>
              </a:rPr>
              <a:t>99.6%</a:t>
            </a:r>
          </a:p>
        </p:txBody>
      </p:sp>
      <p:pic>
        <p:nvPicPr>
          <p:cNvPr name="Picture 13" id="13"/>
          <p:cNvPicPr>
            <a:picLocks noChangeAspect="true"/>
          </p:cNvPicPr>
          <p:nvPr/>
        </p:nvPicPr>
        <p:blipFill>
          <a:blip r:embed="rId4"/>
          <a:stretch>
            <a:fillRect/>
          </a:stretch>
        </p:blipFill>
        <p:spPr>
          <a:xfrm rot="0">
            <a:off x="10674482" y="6385055"/>
            <a:ext cx="6786624" cy="1615369"/>
          </a:xfrm>
          <a:prstGeom prst="rect">
            <a:avLst/>
          </a:prstGeom>
        </p:spPr>
      </p:pic>
    </p:spTree>
  </p:cSld>
  <p:clrMapOvr>
    <a:masterClrMapping/>
  </p:clrMapOvr>
  <p:transition spd="fast">
    <p:circle/>
  </p:transition>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887923">
            <a:off x="-6937517" y="-8747353"/>
            <a:ext cx="13977230" cy="14342307"/>
          </a:xfrm>
          <a:custGeom>
            <a:avLst/>
            <a:gdLst/>
            <a:ahLst/>
            <a:cxnLst/>
            <a:rect r="r" b="b" t="t" l="l"/>
            <a:pathLst>
              <a:path h="14342307" w="13977230">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580377">
            <a:off x="10646613" y="3123224"/>
            <a:ext cx="12102934" cy="12419055"/>
          </a:xfrm>
          <a:custGeom>
            <a:avLst/>
            <a:gdLst/>
            <a:ahLst/>
            <a:cxnLst/>
            <a:rect r="r" b="b" t="t" l="l"/>
            <a:pathLst>
              <a:path h="12419055" w="12102934">
                <a:moveTo>
                  <a:pt x="0" y="0"/>
                </a:moveTo>
                <a:lnTo>
                  <a:pt x="12102933" y="0"/>
                </a:lnTo>
                <a:lnTo>
                  <a:pt x="12102933" y="12419055"/>
                </a:lnTo>
                <a:lnTo>
                  <a:pt x="0" y="124190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2343797" y="1155414"/>
            <a:ext cx="13617940" cy="1594138"/>
          </a:xfrm>
          <a:prstGeom prst="rect">
            <a:avLst/>
          </a:prstGeom>
        </p:spPr>
        <p:txBody>
          <a:bodyPr anchor="t" rtlCol="false" tIns="0" lIns="0" bIns="0" rIns="0">
            <a:spAutoFit/>
          </a:bodyPr>
          <a:lstStyle/>
          <a:p>
            <a:pPr algn="ctr" marL="0" indent="0" lvl="0">
              <a:lnSpc>
                <a:spcPts val="13015"/>
              </a:lnSpc>
              <a:spcBef>
                <a:spcPct val="0"/>
              </a:spcBef>
            </a:pPr>
            <a:r>
              <a:rPr lang="en-US" b="true" sz="9431" spc="924">
                <a:solidFill>
                  <a:srgbClr val="231F20"/>
                </a:solidFill>
                <a:latin typeface="Oswald Bold"/>
                <a:ea typeface="Oswald Bold"/>
                <a:cs typeface="Oswald Bold"/>
                <a:sym typeface="Oswald Bold"/>
              </a:rPr>
              <a:t>SORUSU OLAN VARMI ?</a:t>
            </a:r>
          </a:p>
        </p:txBody>
      </p:sp>
      <p:grpSp>
        <p:nvGrpSpPr>
          <p:cNvPr name="Group 6" id="6"/>
          <p:cNvGrpSpPr/>
          <p:nvPr/>
        </p:nvGrpSpPr>
        <p:grpSpPr>
          <a:xfrm rot="0">
            <a:off x="4193487" y="4761740"/>
            <a:ext cx="3145217" cy="3434885"/>
            <a:chOff x="0" y="0"/>
            <a:chExt cx="862412" cy="941838"/>
          </a:xfrm>
        </p:grpSpPr>
        <p:sp>
          <p:nvSpPr>
            <p:cNvPr name="Freeform 7" id="7"/>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8" id="8"/>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sp>
        <p:nvSpPr>
          <p:cNvPr name="TextBox 9" id="9"/>
          <p:cNvSpPr txBox="true"/>
          <p:nvPr/>
        </p:nvSpPr>
        <p:spPr>
          <a:xfrm rot="0">
            <a:off x="4627132" y="6499057"/>
            <a:ext cx="2213980"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Melisa İrem ÇIK</a:t>
            </a:r>
          </a:p>
        </p:txBody>
      </p:sp>
      <p:sp>
        <p:nvSpPr>
          <p:cNvPr name="TextBox 10" id="10"/>
          <p:cNvSpPr txBox="true"/>
          <p:nvPr/>
        </p:nvSpPr>
        <p:spPr>
          <a:xfrm rot="0">
            <a:off x="4570829" y="7428804"/>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214210043</a:t>
            </a:r>
          </a:p>
        </p:txBody>
      </p:sp>
      <p:grpSp>
        <p:nvGrpSpPr>
          <p:cNvPr name="Group 11" id="11"/>
          <p:cNvGrpSpPr>
            <a:grpSpLocks noChangeAspect="true"/>
          </p:cNvGrpSpPr>
          <p:nvPr/>
        </p:nvGrpSpPr>
        <p:grpSpPr>
          <a:xfrm rot="0">
            <a:off x="4380774" y="3596251"/>
            <a:ext cx="2706695" cy="2696122"/>
            <a:chOff x="0" y="0"/>
            <a:chExt cx="6502400" cy="6477000"/>
          </a:xfrm>
        </p:grpSpPr>
        <p:sp>
          <p:nvSpPr>
            <p:cNvPr name="Freeform 12" id="12"/>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223" t="-1632" r="223" b="-1632"/>
              </a:stretch>
            </a:blipFill>
          </p:spPr>
        </p:sp>
        <p:sp>
          <p:nvSpPr>
            <p:cNvPr name="Freeform 13" id="13"/>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grpSp>
        <p:nvGrpSpPr>
          <p:cNvPr name="Group 14" id="14"/>
          <p:cNvGrpSpPr/>
          <p:nvPr/>
        </p:nvGrpSpPr>
        <p:grpSpPr>
          <a:xfrm rot="0">
            <a:off x="11726664" y="4821179"/>
            <a:ext cx="3145217" cy="3434885"/>
            <a:chOff x="0" y="0"/>
            <a:chExt cx="862412" cy="941838"/>
          </a:xfrm>
        </p:grpSpPr>
        <p:sp>
          <p:nvSpPr>
            <p:cNvPr name="Freeform 15" id="15"/>
            <p:cNvSpPr/>
            <p:nvPr/>
          </p:nvSpPr>
          <p:spPr>
            <a:xfrm flipH="false" flipV="false" rot="0">
              <a:off x="0" y="0"/>
              <a:ext cx="862412" cy="941838"/>
            </a:xfrm>
            <a:custGeom>
              <a:avLst/>
              <a:gdLst/>
              <a:ahLst/>
              <a:cxnLst/>
              <a:rect r="r" b="b" t="t" l="l"/>
              <a:pathLst>
                <a:path h="941838" w="862412">
                  <a:moveTo>
                    <a:pt x="0" y="0"/>
                  </a:moveTo>
                  <a:lnTo>
                    <a:pt x="862412" y="0"/>
                  </a:lnTo>
                  <a:lnTo>
                    <a:pt x="862412" y="941838"/>
                  </a:lnTo>
                  <a:lnTo>
                    <a:pt x="0" y="941838"/>
                  </a:lnTo>
                  <a:close/>
                </a:path>
              </a:pathLst>
            </a:custGeom>
            <a:solidFill>
              <a:srgbClr val="100F0D"/>
            </a:solidFill>
            <a:ln cap="sq">
              <a:noFill/>
              <a:prstDash val="solid"/>
              <a:miter/>
            </a:ln>
          </p:spPr>
        </p:sp>
        <p:sp>
          <p:nvSpPr>
            <p:cNvPr name="TextBox 16" id="16"/>
            <p:cNvSpPr txBox="true"/>
            <p:nvPr/>
          </p:nvSpPr>
          <p:spPr>
            <a:xfrm>
              <a:off x="0" y="-47625"/>
              <a:ext cx="862412" cy="989463"/>
            </a:xfrm>
            <a:prstGeom prst="rect">
              <a:avLst/>
            </a:prstGeom>
          </p:spPr>
          <p:txBody>
            <a:bodyPr anchor="ctr" rtlCol="false" tIns="50800" lIns="50800" bIns="50800" rIns="50800"/>
            <a:lstStyle/>
            <a:p>
              <a:pPr algn="ctr">
                <a:lnSpc>
                  <a:spcPts val="3360"/>
                </a:lnSpc>
              </a:pPr>
            </a:p>
          </p:txBody>
        </p:sp>
      </p:grpSp>
      <p:sp>
        <p:nvSpPr>
          <p:cNvPr name="TextBox 17" id="17"/>
          <p:cNvSpPr txBox="true"/>
          <p:nvPr/>
        </p:nvSpPr>
        <p:spPr>
          <a:xfrm rot="0">
            <a:off x="12294659" y="6558496"/>
            <a:ext cx="2009227" cy="809625"/>
          </a:xfrm>
          <a:prstGeom prst="rect">
            <a:avLst/>
          </a:prstGeom>
        </p:spPr>
        <p:txBody>
          <a:bodyPr anchor="t" rtlCol="false" tIns="0" lIns="0" bIns="0" rIns="0">
            <a:spAutoFit/>
          </a:bodyPr>
          <a:lstStyle/>
          <a:p>
            <a:pPr algn="ctr">
              <a:lnSpc>
                <a:spcPts val="3286"/>
              </a:lnSpc>
            </a:pPr>
            <a:r>
              <a:rPr lang="en-US" sz="2738" spc="136">
                <a:solidFill>
                  <a:srgbClr val="FFFBFB"/>
                </a:solidFill>
                <a:latin typeface="DM Sans"/>
                <a:ea typeface="DM Sans"/>
                <a:cs typeface="DM Sans"/>
                <a:sym typeface="DM Sans"/>
              </a:rPr>
              <a:t>Semanur PEKTAŞ</a:t>
            </a:r>
          </a:p>
        </p:txBody>
      </p:sp>
      <p:sp>
        <p:nvSpPr>
          <p:cNvPr name="TextBox 18" id="18"/>
          <p:cNvSpPr txBox="true"/>
          <p:nvPr/>
        </p:nvSpPr>
        <p:spPr>
          <a:xfrm rot="0">
            <a:off x="12104005" y="7488242"/>
            <a:ext cx="2302097" cy="304800"/>
          </a:xfrm>
          <a:prstGeom prst="rect">
            <a:avLst/>
          </a:prstGeom>
        </p:spPr>
        <p:txBody>
          <a:bodyPr anchor="t" rtlCol="false" tIns="0" lIns="0" bIns="0" rIns="0">
            <a:spAutoFit/>
          </a:bodyPr>
          <a:lstStyle/>
          <a:p>
            <a:pPr algn="ctr">
              <a:lnSpc>
                <a:spcPts val="2464"/>
              </a:lnSpc>
            </a:pPr>
            <a:r>
              <a:rPr lang="en-US" sz="2053" spc="102">
                <a:solidFill>
                  <a:srgbClr val="FFFBFB"/>
                </a:solidFill>
                <a:latin typeface="DM Sans"/>
                <a:ea typeface="DM Sans"/>
                <a:cs typeface="DM Sans"/>
                <a:sym typeface="DM Sans"/>
              </a:rPr>
              <a:t>224210130</a:t>
            </a:r>
          </a:p>
        </p:txBody>
      </p:sp>
      <p:grpSp>
        <p:nvGrpSpPr>
          <p:cNvPr name="Group 19" id="19"/>
          <p:cNvGrpSpPr>
            <a:grpSpLocks noChangeAspect="true"/>
          </p:cNvGrpSpPr>
          <p:nvPr/>
        </p:nvGrpSpPr>
        <p:grpSpPr>
          <a:xfrm rot="0">
            <a:off x="11913951" y="3655690"/>
            <a:ext cx="2706695" cy="2696122"/>
            <a:chOff x="0" y="0"/>
            <a:chExt cx="6502400" cy="6477000"/>
          </a:xfrm>
        </p:grpSpPr>
        <p:sp>
          <p:nvSpPr>
            <p:cNvPr name="Freeform 20" id="20"/>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7607" r="223" b="-29890"/>
              </a:stretch>
            </a:blipFill>
          </p:spPr>
        </p:sp>
        <p:sp>
          <p:nvSpPr>
            <p:cNvPr name="Freeform 21" id="21"/>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sp>
      </p:grpSp>
      <p:sp>
        <p:nvSpPr>
          <p:cNvPr name="Freeform 22" id="22"/>
          <p:cNvSpPr/>
          <p:nvPr/>
        </p:nvSpPr>
        <p:spPr>
          <a:xfrm flipH="false" flipV="false" rot="0">
            <a:off x="4193487"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7"/>
            <a:stretch>
              <a:fillRect l="0" t="-86495" r="0" b="0"/>
            </a:stretch>
          </a:blipFill>
        </p:spPr>
      </p:sp>
      <p:sp>
        <p:nvSpPr>
          <p:cNvPr name="Freeform 23" id="23"/>
          <p:cNvSpPr/>
          <p:nvPr/>
        </p:nvSpPr>
        <p:spPr>
          <a:xfrm flipH="false" flipV="false" rot="0">
            <a:off x="11726664" y="8256064"/>
            <a:ext cx="3145217" cy="333081"/>
          </a:xfrm>
          <a:custGeom>
            <a:avLst/>
            <a:gdLst/>
            <a:ahLst/>
            <a:cxnLst/>
            <a:rect r="r" b="b" t="t" l="l"/>
            <a:pathLst>
              <a:path h="333081" w="3145217">
                <a:moveTo>
                  <a:pt x="0" y="0"/>
                </a:moveTo>
                <a:lnTo>
                  <a:pt x="3145217" y="0"/>
                </a:lnTo>
                <a:lnTo>
                  <a:pt x="3145217" y="333081"/>
                </a:lnTo>
                <a:lnTo>
                  <a:pt x="0" y="333081"/>
                </a:lnTo>
                <a:lnTo>
                  <a:pt x="0" y="0"/>
                </a:lnTo>
                <a:close/>
              </a:path>
            </a:pathLst>
          </a:custGeom>
          <a:blipFill>
            <a:blip r:embed="rId7"/>
            <a:stretch>
              <a:fillRect l="0" t="-86495" r="0" b="0"/>
            </a:stretch>
          </a:blipFill>
        </p:spPr>
      </p:sp>
    </p:spTree>
  </p:cSld>
  <p:clrMapOvr>
    <a:masterClrMapping/>
  </p:clrMapOvr>
  <p:transition spd="fast">
    <p:push dir="l"/>
  </p:transition>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sp>
        <p:nvSpPr>
          <p:cNvPr name="Freeform 3" id="3"/>
          <p:cNvSpPr/>
          <p:nvPr/>
        </p:nvSpPr>
        <p:spPr>
          <a:xfrm flipH="false" flipV="false" rot="-10580377">
            <a:off x="9407140" y="-9309963"/>
            <a:ext cx="24036383" cy="24664199"/>
          </a:xfrm>
          <a:custGeom>
            <a:avLst/>
            <a:gdLst/>
            <a:ahLst/>
            <a:cxnLst/>
            <a:rect r="r" b="b" t="t" l="l"/>
            <a:pathLst>
              <a:path h="24664199" w="24036383">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686644" y="1595902"/>
            <a:ext cx="8097687" cy="6537613"/>
          </a:xfrm>
          <a:prstGeom prst="rect">
            <a:avLst/>
          </a:prstGeom>
        </p:spPr>
        <p:txBody>
          <a:bodyPr anchor="t" rtlCol="false" tIns="0" lIns="0" bIns="0" rIns="0">
            <a:spAutoFit/>
          </a:bodyPr>
          <a:lstStyle/>
          <a:p>
            <a:pPr algn="l" marL="0" indent="0" lvl="0">
              <a:lnSpc>
                <a:spcPts val="13015"/>
              </a:lnSpc>
              <a:spcBef>
                <a:spcPct val="0"/>
              </a:spcBef>
            </a:pPr>
            <a:r>
              <a:rPr lang="en-US" b="true" sz="9431" spc="924">
                <a:solidFill>
                  <a:srgbClr val="231F20"/>
                </a:solidFill>
                <a:latin typeface="Oswald Bold"/>
                <a:ea typeface="Oswald Bold"/>
                <a:cs typeface="Oswald Bold"/>
                <a:sym typeface="Oswald Bold"/>
              </a:rPr>
              <a:t>DINLEDİĞİNİZ İÇİN TEŞEKKÜR EDERİZ</a:t>
            </a:r>
          </a:p>
        </p:txBody>
      </p:sp>
      <p:sp>
        <p:nvSpPr>
          <p:cNvPr name="Freeform 5" id="5"/>
          <p:cNvSpPr/>
          <p:nvPr/>
        </p:nvSpPr>
        <p:spPr>
          <a:xfrm flipH="true" flipV="false" rot="0">
            <a:off x="-4254153" y="7476061"/>
            <a:ext cx="11881594" cy="3564478"/>
          </a:xfrm>
          <a:custGeom>
            <a:avLst/>
            <a:gdLst/>
            <a:ahLst/>
            <a:cxnLst/>
            <a:rect r="r" b="b" t="t" l="l"/>
            <a:pathLst>
              <a:path h="3564478" w="11881594">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5572135" y="1331683"/>
            <a:ext cx="2463264" cy="852289"/>
          </a:xfrm>
          <a:custGeom>
            <a:avLst/>
            <a:gdLst/>
            <a:ahLst/>
            <a:cxnLst/>
            <a:rect r="r" b="b" t="t" l="l"/>
            <a:pathLst>
              <a:path h="852289" w="2463264">
                <a:moveTo>
                  <a:pt x="0" y="0"/>
                </a:moveTo>
                <a:lnTo>
                  <a:pt x="2463263" y="0"/>
                </a:lnTo>
                <a:lnTo>
                  <a:pt x="2463263" y="852289"/>
                </a:lnTo>
                <a:lnTo>
                  <a:pt x="0" y="8522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341318"/>
            <a:ext cx="9610044" cy="1948998"/>
            <a:chOff x="0" y="0"/>
            <a:chExt cx="3682024" cy="746746"/>
          </a:xfrm>
        </p:grpSpPr>
        <p:sp>
          <p:nvSpPr>
            <p:cNvPr name="Freeform 8" id="8"/>
            <p:cNvSpPr/>
            <p:nvPr/>
          </p:nvSpPr>
          <p:spPr>
            <a:xfrm flipH="false" flipV="false" rot="0">
              <a:off x="0" y="0"/>
              <a:ext cx="3682024" cy="746746"/>
            </a:xfrm>
            <a:custGeom>
              <a:avLst/>
              <a:gdLst/>
              <a:ahLst/>
              <a:cxnLst/>
              <a:rect r="r" b="b" t="t" l="l"/>
              <a:pathLst>
                <a:path h="746746" w="3682024">
                  <a:moveTo>
                    <a:pt x="0" y="0"/>
                  </a:moveTo>
                  <a:lnTo>
                    <a:pt x="3682024" y="0"/>
                  </a:lnTo>
                  <a:lnTo>
                    <a:pt x="3682024" y="746746"/>
                  </a:lnTo>
                  <a:lnTo>
                    <a:pt x="0" y="746746"/>
                  </a:lnTo>
                  <a:close/>
                </a:path>
              </a:pathLst>
            </a:custGeom>
            <a:solidFill>
              <a:srgbClr val="EFEFEF"/>
            </a:solidFill>
          </p:spPr>
        </p:sp>
        <p:sp>
          <p:nvSpPr>
            <p:cNvPr name="TextBox 9" id="9"/>
            <p:cNvSpPr txBox="true"/>
            <p:nvPr/>
          </p:nvSpPr>
          <p:spPr>
            <a:xfrm>
              <a:off x="0" y="-19050"/>
              <a:ext cx="3682024" cy="765796"/>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157409" y="2019061"/>
            <a:ext cx="12706723" cy="4960004"/>
          </a:xfrm>
          <a:custGeom>
            <a:avLst/>
            <a:gdLst/>
            <a:ahLst/>
            <a:cxnLst/>
            <a:rect r="r" b="b" t="t" l="l"/>
            <a:pathLst>
              <a:path h="4960004" w="12706723">
                <a:moveTo>
                  <a:pt x="0" y="0"/>
                </a:moveTo>
                <a:lnTo>
                  <a:pt x="12706723" y="0"/>
                </a:lnTo>
                <a:lnTo>
                  <a:pt x="12706723" y="4960004"/>
                </a:lnTo>
                <a:lnTo>
                  <a:pt x="0" y="4960004"/>
                </a:lnTo>
                <a:lnTo>
                  <a:pt x="0" y="0"/>
                </a:lnTo>
                <a:close/>
              </a:path>
            </a:pathLst>
          </a:custGeom>
          <a:blipFill>
            <a:blip r:embed="rId6"/>
            <a:stretch>
              <a:fillRect l="0" t="0" r="0" b="0"/>
            </a:stretch>
          </a:blipFill>
        </p:spPr>
      </p:sp>
      <p:sp>
        <p:nvSpPr>
          <p:cNvPr name="Freeform 12" id="12"/>
          <p:cNvSpPr/>
          <p:nvPr/>
        </p:nvSpPr>
        <p:spPr>
          <a:xfrm flipH="false" flipV="false" rot="0">
            <a:off x="6829215" y="7804562"/>
            <a:ext cx="1108412" cy="1022510"/>
          </a:xfrm>
          <a:custGeom>
            <a:avLst/>
            <a:gdLst/>
            <a:ahLst/>
            <a:cxnLst/>
            <a:rect r="r" b="b" t="t" l="l"/>
            <a:pathLst>
              <a:path h="1022510" w="1108412">
                <a:moveTo>
                  <a:pt x="0" y="0"/>
                </a:moveTo>
                <a:lnTo>
                  <a:pt x="1108412" y="0"/>
                </a:lnTo>
                <a:lnTo>
                  <a:pt x="1108412" y="1022510"/>
                </a:lnTo>
                <a:lnTo>
                  <a:pt x="0" y="102251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İMPORT İŞLEMLERİ</a:t>
            </a:r>
          </a:p>
        </p:txBody>
      </p:sp>
      <p:sp>
        <p:nvSpPr>
          <p:cNvPr name="TextBox 14" id="14"/>
          <p:cNvSpPr txBox="true"/>
          <p:nvPr/>
        </p:nvSpPr>
        <p:spPr>
          <a:xfrm rot="0">
            <a:off x="8276352" y="7907816"/>
            <a:ext cx="7534916" cy="768377"/>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ea typeface="DM Sans"/>
                <a:cs typeface="DM Sans"/>
                <a:sym typeface="DM Sans"/>
              </a:rPr>
              <a:t>Bu bölüm, projemizde kullanılacak kütüphanelerin import işlemlerini içermektedir. </a:t>
            </a:r>
          </a:p>
        </p:txBody>
      </p:sp>
    </p:spTree>
  </p:cSld>
  <p:clrMapOvr>
    <a:masterClrMapping/>
  </p:clrMapOvr>
  <p:transition spd="fast">
    <p:push dir="l"/>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340120" y="5771902"/>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grpSp>
        <p:nvGrpSpPr>
          <p:cNvPr name="Group 7" id="7"/>
          <p:cNvGrpSpPr/>
          <p:nvPr/>
        </p:nvGrpSpPr>
        <p:grpSpPr>
          <a:xfrm rot="0">
            <a:off x="9020551" y="4616896"/>
            <a:ext cx="7875236" cy="4079464"/>
            <a:chOff x="0" y="0"/>
            <a:chExt cx="3017344" cy="1563019"/>
          </a:xfrm>
        </p:grpSpPr>
        <p:sp>
          <p:nvSpPr>
            <p:cNvPr name="Freeform 8" id="8"/>
            <p:cNvSpPr/>
            <p:nvPr/>
          </p:nvSpPr>
          <p:spPr>
            <a:xfrm flipH="false" flipV="false" rot="0">
              <a:off x="0" y="0"/>
              <a:ext cx="3017344" cy="1563019"/>
            </a:xfrm>
            <a:custGeom>
              <a:avLst/>
              <a:gdLst/>
              <a:ahLst/>
              <a:cxnLst/>
              <a:rect r="r" b="b" t="t" l="l"/>
              <a:pathLst>
                <a:path h="1563019" w="3017344">
                  <a:moveTo>
                    <a:pt x="0" y="0"/>
                  </a:moveTo>
                  <a:lnTo>
                    <a:pt x="3017344" y="0"/>
                  </a:lnTo>
                  <a:lnTo>
                    <a:pt x="3017344" y="1563019"/>
                  </a:lnTo>
                  <a:lnTo>
                    <a:pt x="0" y="1563019"/>
                  </a:lnTo>
                  <a:close/>
                </a:path>
              </a:pathLst>
            </a:custGeom>
            <a:solidFill>
              <a:srgbClr val="EFEFEF"/>
            </a:solidFill>
          </p:spPr>
        </p:sp>
        <p:sp>
          <p:nvSpPr>
            <p:cNvPr name="TextBox 9" id="9"/>
            <p:cNvSpPr txBox="true"/>
            <p:nvPr/>
          </p:nvSpPr>
          <p:spPr>
            <a:xfrm>
              <a:off x="0" y="-19050"/>
              <a:ext cx="3017344" cy="1582069"/>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924369" y="1991980"/>
            <a:ext cx="6612459" cy="862008"/>
          </a:xfrm>
          <a:custGeom>
            <a:avLst/>
            <a:gdLst/>
            <a:ahLst/>
            <a:cxnLst/>
            <a:rect r="r" b="b" t="t" l="l"/>
            <a:pathLst>
              <a:path h="862008" w="6612459">
                <a:moveTo>
                  <a:pt x="0" y="0"/>
                </a:moveTo>
                <a:lnTo>
                  <a:pt x="6612459" y="0"/>
                </a:lnTo>
                <a:lnTo>
                  <a:pt x="6612459" y="862008"/>
                </a:lnTo>
                <a:lnTo>
                  <a:pt x="0" y="862008"/>
                </a:lnTo>
                <a:lnTo>
                  <a:pt x="0" y="0"/>
                </a:lnTo>
                <a:close/>
              </a:path>
            </a:pathLst>
          </a:custGeom>
          <a:blipFill>
            <a:blip r:embed="rId6"/>
            <a:stretch>
              <a:fillRect l="0" t="-9860" r="0" b="-9860"/>
            </a:stretch>
          </a:blipFill>
        </p:spPr>
      </p:sp>
      <p:sp>
        <p:nvSpPr>
          <p:cNvPr name="Freeform 12" id="12"/>
          <p:cNvSpPr/>
          <p:nvPr/>
        </p:nvSpPr>
        <p:spPr>
          <a:xfrm flipH="false" flipV="false" rot="0">
            <a:off x="8896066" y="1800912"/>
            <a:ext cx="7454735" cy="2502522"/>
          </a:xfrm>
          <a:custGeom>
            <a:avLst/>
            <a:gdLst/>
            <a:ahLst/>
            <a:cxnLst/>
            <a:rect r="r" b="b" t="t" l="l"/>
            <a:pathLst>
              <a:path h="2502522" w="7454735">
                <a:moveTo>
                  <a:pt x="0" y="0"/>
                </a:moveTo>
                <a:lnTo>
                  <a:pt x="7454736" y="0"/>
                </a:lnTo>
                <a:lnTo>
                  <a:pt x="7454736" y="2502522"/>
                </a:lnTo>
                <a:lnTo>
                  <a:pt x="0" y="2502522"/>
                </a:lnTo>
                <a:lnTo>
                  <a:pt x="0" y="0"/>
                </a:lnTo>
                <a:close/>
              </a:path>
            </a:pathLst>
          </a:custGeom>
          <a:blipFill>
            <a:blip r:embed="rId7"/>
            <a:stretch>
              <a:fillRect l="0" t="0" r="-1422" b="0"/>
            </a:stretch>
          </a:blipFill>
        </p:spPr>
      </p:sp>
      <p:sp>
        <p:nvSpPr>
          <p:cNvPr name="Freeform 13" id="13"/>
          <p:cNvSpPr/>
          <p:nvPr/>
        </p:nvSpPr>
        <p:spPr>
          <a:xfrm flipH="false" flipV="false" rot="0">
            <a:off x="1166225" y="4407257"/>
            <a:ext cx="7381207" cy="781676"/>
          </a:xfrm>
          <a:custGeom>
            <a:avLst/>
            <a:gdLst/>
            <a:ahLst/>
            <a:cxnLst/>
            <a:rect r="r" b="b" t="t" l="l"/>
            <a:pathLst>
              <a:path h="781676" w="7381207">
                <a:moveTo>
                  <a:pt x="0" y="0"/>
                </a:moveTo>
                <a:lnTo>
                  <a:pt x="7381207" y="0"/>
                </a:lnTo>
                <a:lnTo>
                  <a:pt x="7381207" y="781676"/>
                </a:lnTo>
                <a:lnTo>
                  <a:pt x="0" y="781676"/>
                </a:lnTo>
                <a:lnTo>
                  <a:pt x="0" y="0"/>
                </a:lnTo>
                <a:close/>
              </a:path>
            </a:pathLst>
          </a:custGeom>
          <a:blipFill>
            <a:blip r:embed="rId3"/>
            <a:stretch>
              <a:fillRect l="0" t="-86495" r="0" b="0"/>
            </a:stretch>
          </a:blipFill>
        </p:spPr>
      </p:sp>
      <p:grpSp>
        <p:nvGrpSpPr>
          <p:cNvPr name="Group 14" id="14"/>
          <p:cNvGrpSpPr/>
          <p:nvPr/>
        </p:nvGrpSpPr>
        <p:grpSpPr>
          <a:xfrm rot="0">
            <a:off x="924369" y="3533129"/>
            <a:ext cx="6877384" cy="3271621"/>
            <a:chOff x="0" y="0"/>
            <a:chExt cx="3481719" cy="1656279"/>
          </a:xfrm>
        </p:grpSpPr>
        <p:sp>
          <p:nvSpPr>
            <p:cNvPr name="Freeform 15" id="15"/>
            <p:cNvSpPr/>
            <p:nvPr/>
          </p:nvSpPr>
          <p:spPr>
            <a:xfrm flipH="false" flipV="false" rot="0">
              <a:off x="0" y="0"/>
              <a:ext cx="3481719" cy="1656279"/>
            </a:xfrm>
            <a:custGeom>
              <a:avLst/>
              <a:gdLst/>
              <a:ahLst/>
              <a:cxnLst/>
              <a:rect r="r" b="b" t="t" l="l"/>
              <a:pathLst>
                <a:path h="1656279" w="3481719">
                  <a:moveTo>
                    <a:pt x="0" y="0"/>
                  </a:moveTo>
                  <a:lnTo>
                    <a:pt x="3481719" y="0"/>
                  </a:lnTo>
                  <a:lnTo>
                    <a:pt x="3481719" y="1656279"/>
                  </a:lnTo>
                  <a:lnTo>
                    <a:pt x="0" y="1656279"/>
                  </a:lnTo>
                  <a:close/>
                </a:path>
              </a:pathLst>
            </a:custGeom>
            <a:solidFill>
              <a:srgbClr val="EFEFEF"/>
            </a:solidFill>
          </p:spPr>
        </p:sp>
        <p:sp>
          <p:nvSpPr>
            <p:cNvPr name="TextBox 16" id="16"/>
            <p:cNvSpPr txBox="true"/>
            <p:nvPr/>
          </p:nvSpPr>
          <p:spPr>
            <a:xfrm>
              <a:off x="0" y="-19050"/>
              <a:ext cx="3481719" cy="1675329"/>
            </a:xfrm>
            <a:prstGeom prst="rect">
              <a:avLst/>
            </a:prstGeom>
          </p:spPr>
          <p:txBody>
            <a:bodyPr anchor="ctr" rtlCol="false" tIns="50800" lIns="50800" bIns="50800" rIns="50800"/>
            <a:lstStyle/>
            <a:p>
              <a:pPr algn="ctr">
                <a:lnSpc>
                  <a:spcPts val="2859"/>
                </a:lnSpc>
              </a:pPr>
            </a:p>
          </p:txBody>
        </p:sp>
      </p:grpSp>
      <p:sp>
        <p:nvSpPr>
          <p:cNvPr name="Freeform 17" id="17"/>
          <p:cNvSpPr/>
          <p:nvPr/>
        </p:nvSpPr>
        <p:spPr>
          <a:xfrm flipH="false" flipV="false" rot="0">
            <a:off x="1166225" y="3872793"/>
            <a:ext cx="875509" cy="861282"/>
          </a:xfrm>
          <a:custGeom>
            <a:avLst/>
            <a:gdLst/>
            <a:ahLst/>
            <a:cxnLst/>
            <a:rect r="r" b="b" t="t" l="l"/>
            <a:pathLst>
              <a:path h="861282" w="875509">
                <a:moveTo>
                  <a:pt x="0" y="0"/>
                </a:moveTo>
                <a:lnTo>
                  <a:pt x="875509" y="0"/>
                </a:lnTo>
                <a:lnTo>
                  <a:pt x="875509" y="861282"/>
                </a:lnTo>
                <a:lnTo>
                  <a:pt x="0" y="861282"/>
                </a:lnTo>
                <a:lnTo>
                  <a:pt x="0" y="0"/>
                </a:lnTo>
                <a:close/>
              </a:path>
            </a:pathLst>
          </a:custGeom>
          <a:blipFill>
            <a:blip r:embed="rId8"/>
            <a:stretch>
              <a:fillRect l="0" t="0" r="0" b="0"/>
            </a:stretch>
          </a:blipFill>
        </p:spPr>
      </p:sp>
      <p:sp>
        <p:nvSpPr>
          <p:cNvPr name="Freeform 18" id="18"/>
          <p:cNvSpPr/>
          <p:nvPr/>
        </p:nvSpPr>
        <p:spPr>
          <a:xfrm flipH="false" flipV="false" rot="0">
            <a:off x="9242972" y="5122597"/>
            <a:ext cx="1348166" cy="1346481"/>
          </a:xfrm>
          <a:custGeom>
            <a:avLst/>
            <a:gdLst/>
            <a:ahLst/>
            <a:cxnLst/>
            <a:rect r="r" b="b" t="t" l="l"/>
            <a:pathLst>
              <a:path h="1346481" w="1348166">
                <a:moveTo>
                  <a:pt x="0" y="0"/>
                </a:moveTo>
                <a:lnTo>
                  <a:pt x="1348166" y="0"/>
                </a:lnTo>
                <a:lnTo>
                  <a:pt x="1348166" y="1346481"/>
                </a:lnTo>
                <a:lnTo>
                  <a:pt x="0" y="13464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9" id="19"/>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SETİ YÜKLEME</a:t>
            </a:r>
          </a:p>
        </p:txBody>
      </p:sp>
      <p:sp>
        <p:nvSpPr>
          <p:cNvPr name="TextBox 20" id="20"/>
          <p:cNvSpPr txBox="true"/>
          <p:nvPr/>
        </p:nvSpPr>
        <p:spPr>
          <a:xfrm rot="0">
            <a:off x="10817693" y="5074972"/>
            <a:ext cx="5754455" cy="2664095"/>
          </a:xfrm>
          <a:prstGeom prst="rect">
            <a:avLst/>
          </a:prstGeom>
        </p:spPr>
        <p:txBody>
          <a:bodyPr anchor="t" rtlCol="false" tIns="0" lIns="0" bIns="0" rIns="0">
            <a:spAutoFit/>
          </a:bodyPr>
          <a:lstStyle/>
          <a:p>
            <a:pPr algn="just" marL="0" indent="0" lvl="0">
              <a:lnSpc>
                <a:spcPts val="3050"/>
              </a:lnSpc>
              <a:spcBef>
                <a:spcPct val="0"/>
              </a:spcBef>
            </a:pPr>
            <a:r>
              <a:rPr lang="en-US" sz="2210" spc="216">
                <a:solidFill>
                  <a:srgbClr val="231F20"/>
                </a:solidFill>
                <a:latin typeface="DM Sans"/>
                <a:ea typeface="DM Sans"/>
                <a:cs typeface="DM Sans"/>
                <a:sym typeface="DM Sans"/>
              </a:rPr>
              <a:t>os.listdir() fonksiyonu, belirtilen dizindeki alt klasörleri listelemek için kullanılmıştır. Bu projede, "FAKE" ve "REAL" adında iki alt klasör bulunmaktadır. Bu klasörler, ses dosyalarının sahte ya da gerçek olduğunu belirtmektedir.</a:t>
            </a:r>
          </a:p>
        </p:txBody>
      </p:sp>
      <p:sp>
        <p:nvSpPr>
          <p:cNvPr name="TextBox 21" id="21"/>
          <p:cNvSpPr txBox="true"/>
          <p:nvPr/>
        </p:nvSpPr>
        <p:spPr>
          <a:xfrm rot="0">
            <a:off x="2261443" y="3959808"/>
            <a:ext cx="5169934" cy="2735580"/>
          </a:xfrm>
          <a:prstGeom prst="rect">
            <a:avLst/>
          </a:prstGeom>
        </p:spPr>
        <p:txBody>
          <a:bodyPr anchor="t" rtlCol="false" tIns="0" lIns="0" bIns="0" rIns="0">
            <a:spAutoFit/>
          </a:bodyPr>
          <a:lstStyle/>
          <a:p>
            <a:pPr algn="just" marL="0" indent="0" lvl="0">
              <a:lnSpc>
                <a:spcPts val="2760"/>
              </a:lnSpc>
              <a:spcBef>
                <a:spcPct val="0"/>
              </a:spcBef>
            </a:pPr>
            <a:r>
              <a:rPr lang="en-US" sz="2000" spc="196">
                <a:solidFill>
                  <a:srgbClr val="231F20"/>
                </a:solidFill>
                <a:latin typeface="DM Sans"/>
                <a:ea typeface="DM Sans"/>
                <a:cs typeface="DM Sans"/>
                <a:sym typeface="DM Sans"/>
              </a:rPr>
              <a:t>Bu projede kullanılan veri seti, Kaggle üzerinde yer alan "Deepfake Voice Recognition" veri setinden alınmıştır.Veri seti, sahte (FAKE) ve gerçek (REAL) ses dosyalarını içermektedir. Her bir ses dosyası belirli bir formatta (.wav) saklanmıştır.</a:t>
            </a:r>
          </a:p>
        </p:txBody>
      </p:sp>
    </p:spTree>
  </p:cSld>
  <p:clrMapOvr>
    <a:masterClrMapping/>
  </p:clrMapOvr>
  <p:transition spd="fast">
    <p:circl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SETİ YÜKLEME</a:t>
            </a:r>
          </a:p>
        </p:txBody>
      </p:sp>
      <p:sp>
        <p:nvSpPr>
          <p:cNvPr name="Freeform 8" id="8"/>
          <p:cNvSpPr/>
          <p:nvPr/>
        </p:nvSpPr>
        <p:spPr>
          <a:xfrm flipH="false" flipV="false" rot="0">
            <a:off x="2346964" y="2458399"/>
            <a:ext cx="13107835" cy="4882919"/>
          </a:xfrm>
          <a:custGeom>
            <a:avLst/>
            <a:gdLst/>
            <a:ahLst/>
            <a:cxnLst/>
            <a:rect r="r" b="b" t="t" l="l"/>
            <a:pathLst>
              <a:path h="4882919" w="13107835">
                <a:moveTo>
                  <a:pt x="0" y="0"/>
                </a:moveTo>
                <a:lnTo>
                  <a:pt x="13107835" y="0"/>
                </a:lnTo>
                <a:lnTo>
                  <a:pt x="13107835" y="4882919"/>
                </a:lnTo>
                <a:lnTo>
                  <a:pt x="0" y="4882919"/>
                </a:lnTo>
                <a:lnTo>
                  <a:pt x="0" y="0"/>
                </a:lnTo>
                <a:close/>
              </a:path>
            </a:pathLst>
          </a:custGeom>
          <a:blipFill>
            <a:blip r:embed="rId5"/>
            <a:stretch>
              <a:fillRect l="0" t="0" r="0" b="0"/>
            </a:stretch>
          </a:blipFill>
        </p:spPr>
      </p:sp>
    </p:spTree>
  </p:cSld>
  <p:clrMapOvr>
    <a:masterClrMapping/>
  </p:clrMapOvr>
  <p:transition spd="fast">
    <p:wipe dir="l"/>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6829215" y="8496324"/>
            <a:ext cx="9752965" cy="1032847"/>
          </a:xfrm>
          <a:custGeom>
            <a:avLst/>
            <a:gdLst/>
            <a:ahLst/>
            <a:cxnLst/>
            <a:rect r="r" b="b" t="t" l="l"/>
            <a:pathLst>
              <a:path h="1032847" w="9752965">
                <a:moveTo>
                  <a:pt x="0" y="0"/>
                </a:moveTo>
                <a:lnTo>
                  <a:pt x="9752965" y="0"/>
                </a:lnTo>
                <a:lnTo>
                  <a:pt x="9752965" y="1032847"/>
                </a:lnTo>
                <a:lnTo>
                  <a:pt x="0" y="1032847"/>
                </a:lnTo>
                <a:lnTo>
                  <a:pt x="0" y="0"/>
                </a:lnTo>
                <a:close/>
              </a:path>
            </a:pathLst>
          </a:custGeom>
          <a:blipFill>
            <a:blip r:embed="rId3"/>
            <a:stretch>
              <a:fillRect l="0" t="-86495" r="0" b="0"/>
            </a:stretch>
          </a:blipFill>
        </p:spPr>
      </p:sp>
      <p:grpSp>
        <p:nvGrpSpPr>
          <p:cNvPr name="Group 7" id="7"/>
          <p:cNvGrpSpPr/>
          <p:nvPr/>
        </p:nvGrpSpPr>
        <p:grpSpPr>
          <a:xfrm rot="0">
            <a:off x="6509645" y="7341318"/>
            <a:ext cx="9610044" cy="2725097"/>
            <a:chOff x="0" y="0"/>
            <a:chExt cx="3682024" cy="1044102"/>
          </a:xfrm>
        </p:grpSpPr>
        <p:sp>
          <p:nvSpPr>
            <p:cNvPr name="Freeform 8" id="8"/>
            <p:cNvSpPr/>
            <p:nvPr/>
          </p:nvSpPr>
          <p:spPr>
            <a:xfrm flipH="false" flipV="false" rot="0">
              <a:off x="0" y="0"/>
              <a:ext cx="3682024" cy="1044102"/>
            </a:xfrm>
            <a:custGeom>
              <a:avLst/>
              <a:gdLst/>
              <a:ahLst/>
              <a:cxnLst/>
              <a:rect r="r" b="b" t="t" l="l"/>
              <a:pathLst>
                <a:path h="1044102" w="3682024">
                  <a:moveTo>
                    <a:pt x="0" y="0"/>
                  </a:moveTo>
                  <a:lnTo>
                    <a:pt x="3682024" y="0"/>
                  </a:lnTo>
                  <a:lnTo>
                    <a:pt x="3682024" y="1044102"/>
                  </a:lnTo>
                  <a:lnTo>
                    <a:pt x="0" y="1044102"/>
                  </a:lnTo>
                  <a:close/>
                </a:path>
              </a:pathLst>
            </a:custGeom>
            <a:solidFill>
              <a:srgbClr val="EFEFEF"/>
            </a:solidFill>
          </p:spPr>
        </p:sp>
        <p:sp>
          <p:nvSpPr>
            <p:cNvPr name="TextBox 9" id="9"/>
            <p:cNvSpPr txBox="true"/>
            <p:nvPr/>
          </p:nvSpPr>
          <p:spPr>
            <a:xfrm>
              <a:off x="0" y="-19050"/>
              <a:ext cx="3682024" cy="1063152"/>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2439802" y="1870651"/>
            <a:ext cx="12656030" cy="4980760"/>
          </a:xfrm>
          <a:custGeom>
            <a:avLst/>
            <a:gdLst/>
            <a:ahLst/>
            <a:cxnLst/>
            <a:rect r="r" b="b" t="t" l="l"/>
            <a:pathLst>
              <a:path h="4980760" w="12656030">
                <a:moveTo>
                  <a:pt x="0" y="0"/>
                </a:moveTo>
                <a:lnTo>
                  <a:pt x="12656030" y="0"/>
                </a:lnTo>
                <a:lnTo>
                  <a:pt x="12656030" y="4980760"/>
                </a:lnTo>
                <a:lnTo>
                  <a:pt x="0" y="4980760"/>
                </a:lnTo>
                <a:lnTo>
                  <a:pt x="0" y="0"/>
                </a:lnTo>
                <a:close/>
              </a:path>
            </a:pathLst>
          </a:custGeom>
          <a:blipFill>
            <a:blip r:embed="rId6"/>
            <a:stretch>
              <a:fillRect l="0" t="0" r="0" b="0"/>
            </a:stretch>
          </a:blipFill>
        </p:spPr>
      </p:sp>
      <p:sp>
        <p:nvSpPr>
          <p:cNvPr name="Freeform 12" id="12"/>
          <p:cNvSpPr/>
          <p:nvPr/>
        </p:nvSpPr>
        <p:spPr>
          <a:xfrm flipH="false" flipV="false" rot="0">
            <a:off x="6954809" y="8063744"/>
            <a:ext cx="913774" cy="1280244"/>
          </a:xfrm>
          <a:custGeom>
            <a:avLst/>
            <a:gdLst/>
            <a:ahLst/>
            <a:cxnLst/>
            <a:rect r="r" b="b" t="t" l="l"/>
            <a:pathLst>
              <a:path h="1280244" w="913774">
                <a:moveTo>
                  <a:pt x="0" y="0"/>
                </a:moveTo>
                <a:lnTo>
                  <a:pt x="913775" y="0"/>
                </a:lnTo>
                <a:lnTo>
                  <a:pt x="913775" y="1280244"/>
                </a:lnTo>
                <a:lnTo>
                  <a:pt x="0" y="128024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VERI SETİ YÜKLEME</a:t>
            </a:r>
          </a:p>
        </p:txBody>
      </p:sp>
      <p:sp>
        <p:nvSpPr>
          <p:cNvPr name="TextBox 14" id="14"/>
          <p:cNvSpPr txBox="true"/>
          <p:nvPr/>
        </p:nvSpPr>
        <p:spPr>
          <a:xfrm rot="0">
            <a:off x="8276352" y="7717404"/>
            <a:ext cx="7534916" cy="1925300"/>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ea typeface="DM Sans"/>
                <a:cs typeface="DM Sans"/>
                <a:sym typeface="DM Sans"/>
              </a:rPr>
              <a:t>Projemizde ses verilerinin bulunduğu iki ayrı klasör incelenmiştir. Sonuç olarak, 56 adet FAKE (sahte) ve 8 adet REAL (gerçek) ses dosyası tespit edilmiştir. Bu veriler, analiz ve model eğitimi için kullanılacaktır.</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8016188" y="9042266"/>
            <a:ext cx="9752965" cy="1032847"/>
          </a:xfrm>
          <a:custGeom>
            <a:avLst/>
            <a:gdLst/>
            <a:ahLst/>
            <a:cxnLst/>
            <a:rect r="r" b="b" t="t" l="l"/>
            <a:pathLst>
              <a:path h="1032847" w="9752965">
                <a:moveTo>
                  <a:pt x="0" y="0"/>
                </a:moveTo>
                <a:lnTo>
                  <a:pt x="9752965" y="0"/>
                </a:lnTo>
                <a:lnTo>
                  <a:pt x="9752965" y="1032848"/>
                </a:lnTo>
                <a:lnTo>
                  <a:pt x="0" y="1032848"/>
                </a:lnTo>
                <a:lnTo>
                  <a:pt x="0" y="0"/>
                </a:lnTo>
                <a:close/>
              </a:path>
            </a:pathLst>
          </a:custGeom>
          <a:blipFill>
            <a:blip r:embed="rId3"/>
            <a:stretch>
              <a:fillRect l="0" t="-86495" r="0" b="0"/>
            </a:stretch>
          </a:blipFill>
        </p:spPr>
      </p:sp>
      <p:grpSp>
        <p:nvGrpSpPr>
          <p:cNvPr name="Group 7" id="7"/>
          <p:cNvGrpSpPr/>
          <p:nvPr/>
        </p:nvGrpSpPr>
        <p:grpSpPr>
          <a:xfrm rot="0">
            <a:off x="7696619" y="8164276"/>
            <a:ext cx="9610044" cy="1394414"/>
            <a:chOff x="0" y="0"/>
            <a:chExt cx="3682024" cy="534260"/>
          </a:xfrm>
        </p:grpSpPr>
        <p:sp>
          <p:nvSpPr>
            <p:cNvPr name="Freeform 8" id="8"/>
            <p:cNvSpPr/>
            <p:nvPr/>
          </p:nvSpPr>
          <p:spPr>
            <a:xfrm flipH="false" flipV="false" rot="0">
              <a:off x="0" y="0"/>
              <a:ext cx="3682024" cy="534260"/>
            </a:xfrm>
            <a:custGeom>
              <a:avLst/>
              <a:gdLst/>
              <a:ahLst/>
              <a:cxnLst/>
              <a:rect r="r" b="b" t="t" l="l"/>
              <a:pathLst>
                <a:path h="534260" w="3682024">
                  <a:moveTo>
                    <a:pt x="0" y="0"/>
                  </a:moveTo>
                  <a:lnTo>
                    <a:pt x="3682024" y="0"/>
                  </a:lnTo>
                  <a:lnTo>
                    <a:pt x="3682024" y="534260"/>
                  </a:lnTo>
                  <a:lnTo>
                    <a:pt x="0" y="534260"/>
                  </a:lnTo>
                  <a:close/>
                </a:path>
              </a:pathLst>
            </a:custGeom>
            <a:solidFill>
              <a:srgbClr val="EFEFEF"/>
            </a:solidFill>
          </p:spPr>
        </p:sp>
        <p:sp>
          <p:nvSpPr>
            <p:cNvPr name="TextBox 9" id="9"/>
            <p:cNvSpPr txBox="true"/>
            <p:nvPr/>
          </p:nvSpPr>
          <p:spPr>
            <a:xfrm>
              <a:off x="0" y="-19050"/>
              <a:ext cx="3682024" cy="553310"/>
            </a:xfrm>
            <a:prstGeom prst="rect">
              <a:avLst/>
            </a:prstGeom>
          </p:spPr>
          <p:txBody>
            <a:bodyPr anchor="ctr" rtlCol="false" tIns="50800" lIns="50800" bIns="50800" rIns="50800"/>
            <a:lstStyle/>
            <a:p>
              <a:pPr algn="ctr">
                <a:lnSpc>
                  <a:spcPts val="2859"/>
                </a:lnSpc>
              </a:pPr>
            </a:p>
          </p:txBody>
        </p:sp>
      </p:grpSp>
      <p:sp>
        <p:nvSpPr>
          <p:cNvPr name="Freeform 10" id="10"/>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3685343" y="1734650"/>
            <a:ext cx="10507018" cy="6075721"/>
          </a:xfrm>
          <a:custGeom>
            <a:avLst/>
            <a:gdLst/>
            <a:ahLst/>
            <a:cxnLst/>
            <a:rect r="r" b="b" t="t" l="l"/>
            <a:pathLst>
              <a:path h="6075721" w="10507018">
                <a:moveTo>
                  <a:pt x="0" y="0"/>
                </a:moveTo>
                <a:lnTo>
                  <a:pt x="10507017" y="0"/>
                </a:lnTo>
                <a:lnTo>
                  <a:pt x="10507017" y="6075720"/>
                </a:lnTo>
                <a:lnTo>
                  <a:pt x="0" y="6075720"/>
                </a:lnTo>
                <a:lnTo>
                  <a:pt x="0" y="0"/>
                </a:lnTo>
                <a:close/>
              </a:path>
            </a:pathLst>
          </a:custGeom>
          <a:blipFill>
            <a:blip r:embed="rId6"/>
            <a:stretch>
              <a:fillRect l="-1816" t="0" r="-1816" b="0"/>
            </a:stretch>
          </a:blipFill>
        </p:spPr>
      </p:sp>
      <p:sp>
        <p:nvSpPr>
          <p:cNvPr name="Freeform 12" id="12"/>
          <p:cNvSpPr/>
          <p:nvPr/>
        </p:nvSpPr>
        <p:spPr>
          <a:xfrm flipH="false" flipV="false" rot="0">
            <a:off x="7869579" y="8532336"/>
            <a:ext cx="1274421" cy="658293"/>
          </a:xfrm>
          <a:custGeom>
            <a:avLst/>
            <a:gdLst/>
            <a:ahLst/>
            <a:cxnLst/>
            <a:rect r="r" b="b" t="t" l="l"/>
            <a:pathLst>
              <a:path h="658293" w="1274421">
                <a:moveTo>
                  <a:pt x="0" y="0"/>
                </a:moveTo>
                <a:lnTo>
                  <a:pt x="1274421" y="0"/>
                </a:lnTo>
                <a:lnTo>
                  <a:pt x="1274421" y="658293"/>
                </a:lnTo>
                <a:lnTo>
                  <a:pt x="0" y="658293"/>
                </a:lnTo>
                <a:lnTo>
                  <a:pt x="0" y="0"/>
                </a:lnTo>
                <a:close/>
              </a:path>
            </a:pathLst>
          </a:custGeom>
          <a:blipFill>
            <a:blip r:embed="rId7">
              <a:extLst>
                <a:ext uri="{96DAC541-7B7A-43D3-8B79-37D633B846F1}">
                  <asvg:svgBlip xmlns:asvg="http://schemas.microsoft.com/office/drawing/2016/SVG/main" r:embed="rId8"/>
                </a:ext>
              </a:extLst>
            </a:blip>
            <a:stretch>
              <a:fillRect l="0" t="0" r="-116352" b="0"/>
            </a:stretch>
          </a:blipFill>
        </p:spPr>
      </p:sp>
      <p:sp>
        <p:nvSpPr>
          <p:cNvPr name="TextBox 13" id="13"/>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
        <p:nvSpPr>
          <p:cNvPr name="TextBox 14" id="14"/>
          <p:cNvSpPr txBox="true"/>
          <p:nvPr/>
        </p:nvSpPr>
        <p:spPr>
          <a:xfrm rot="0">
            <a:off x="9463326" y="8263346"/>
            <a:ext cx="7534916" cy="1154018"/>
          </a:xfrm>
          <a:prstGeom prst="rect">
            <a:avLst/>
          </a:prstGeom>
        </p:spPr>
        <p:txBody>
          <a:bodyPr anchor="t" rtlCol="false" tIns="0" lIns="0" bIns="0" rIns="0">
            <a:spAutoFit/>
          </a:bodyPr>
          <a:lstStyle/>
          <a:p>
            <a:pPr algn="l" marL="0" indent="0" lvl="0">
              <a:lnSpc>
                <a:spcPts val="3050"/>
              </a:lnSpc>
              <a:spcBef>
                <a:spcPct val="0"/>
              </a:spcBef>
            </a:pPr>
            <a:r>
              <a:rPr lang="en-US" sz="2210" spc="216">
                <a:solidFill>
                  <a:srgbClr val="231F20"/>
                </a:solidFill>
                <a:latin typeface="DM Sans"/>
                <a:ea typeface="DM Sans"/>
                <a:cs typeface="DM Sans"/>
                <a:sym typeface="DM Sans"/>
              </a:rPr>
              <a:t>Gerçek ses dosyasını yükleme ve 'plt.plot()' fonksiyonu ile yüklenen ses sinyalinin dalga formu görselleştirilmiştir.</a:t>
            </a:r>
          </a:p>
        </p:txBody>
      </p:sp>
    </p:spTree>
  </p:cSld>
  <p:clrMapOvr>
    <a:masterClrMapping/>
  </p:clrMapOvr>
  <p:transition spd="slow">
    <p:push dir="l"/>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8888" r="0" b="-38888"/>
            </a:stretch>
          </a:blipFill>
        </p:spPr>
      </p:sp>
      <p:grpSp>
        <p:nvGrpSpPr>
          <p:cNvPr name="Group 3" id="3"/>
          <p:cNvGrpSpPr/>
          <p:nvPr/>
        </p:nvGrpSpPr>
        <p:grpSpPr>
          <a:xfrm rot="0">
            <a:off x="13662994" y="337474"/>
            <a:ext cx="4296549" cy="9570246"/>
            <a:chOff x="0" y="0"/>
            <a:chExt cx="1131601" cy="2520559"/>
          </a:xfrm>
        </p:grpSpPr>
        <p:sp>
          <p:nvSpPr>
            <p:cNvPr name="Freeform 4" id="4"/>
            <p:cNvSpPr/>
            <p:nvPr/>
          </p:nvSpPr>
          <p:spPr>
            <a:xfrm flipH="false" flipV="false" rot="0">
              <a:off x="0" y="0"/>
              <a:ext cx="1131601" cy="2520559"/>
            </a:xfrm>
            <a:custGeom>
              <a:avLst/>
              <a:gdLst/>
              <a:ahLst/>
              <a:cxnLst/>
              <a:rect r="r" b="b" t="t" l="l"/>
              <a:pathLst>
                <a:path h="2520559" w="1131601">
                  <a:moveTo>
                    <a:pt x="0" y="0"/>
                  </a:moveTo>
                  <a:lnTo>
                    <a:pt x="1131601" y="0"/>
                  </a:lnTo>
                  <a:lnTo>
                    <a:pt x="1131601" y="2520559"/>
                  </a:lnTo>
                  <a:lnTo>
                    <a:pt x="0" y="2520559"/>
                  </a:lnTo>
                  <a:close/>
                </a:path>
              </a:pathLst>
            </a:custGeom>
            <a:solidFill>
              <a:srgbClr val="CCCCCC"/>
            </a:solidFill>
          </p:spPr>
        </p:sp>
        <p:sp>
          <p:nvSpPr>
            <p:cNvPr name="TextBox 5" id="5"/>
            <p:cNvSpPr txBox="true"/>
            <p:nvPr/>
          </p:nvSpPr>
          <p:spPr>
            <a:xfrm>
              <a:off x="0" y="-19050"/>
              <a:ext cx="1131601" cy="2539609"/>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2779578" y="7341318"/>
            <a:ext cx="7616557" cy="7815497"/>
          </a:xfrm>
          <a:custGeom>
            <a:avLst/>
            <a:gdLst/>
            <a:ahLst/>
            <a:cxnLst/>
            <a:rect r="r" b="b" t="t" l="l"/>
            <a:pathLst>
              <a:path h="7815497" w="761655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2157409" y="523494"/>
            <a:ext cx="6986591" cy="857250"/>
          </a:xfrm>
          <a:prstGeom prst="rect">
            <a:avLst/>
          </a:prstGeom>
        </p:spPr>
        <p:txBody>
          <a:bodyPr anchor="t" rtlCol="false" tIns="0" lIns="0" bIns="0" rIns="0">
            <a:spAutoFit/>
          </a:bodyPr>
          <a:lstStyle/>
          <a:p>
            <a:pPr algn="l">
              <a:lnSpc>
                <a:spcPts val="6900"/>
              </a:lnSpc>
            </a:pPr>
            <a:r>
              <a:rPr lang="en-US" b="true" sz="5000" spc="490">
                <a:solidFill>
                  <a:srgbClr val="231F20"/>
                </a:solidFill>
                <a:latin typeface="Oswald Bold"/>
                <a:ea typeface="Oswald Bold"/>
                <a:cs typeface="Oswald Bold"/>
                <a:sym typeface="Oswald Bold"/>
              </a:rPr>
              <a:t>GÖRSELLEŞTİRME</a:t>
            </a:r>
          </a:p>
        </p:txBody>
      </p:sp>
      <p:sp>
        <p:nvSpPr>
          <p:cNvPr name="Freeform 8" id="8"/>
          <p:cNvSpPr/>
          <p:nvPr/>
        </p:nvSpPr>
        <p:spPr>
          <a:xfrm flipH="false" flipV="false" rot="0">
            <a:off x="2391385" y="1697660"/>
            <a:ext cx="13505230" cy="7163823"/>
          </a:xfrm>
          <a:custGeom>
            <a:avLst/>
            <a:gdLst/>
            <a:ahLst/>
            <a:cxnLst/>
            <a:rect r="r" b="b" t="t" l="l"/>
            <a:pathLst>
              <a:path h="7163823" w="13505230">
                <a:moveTo>
                  <a:pt x="0" y="0"/>
                </a:moveTo>
                <a:lnTo>
                  <a:pt x="13505230" y="0"/>
                </a:lnTo>
                <a:lnTo>
                  <a:pt x="13505230" y="7163823"/>
                </a:lnTo>
                <a:lnTo>
                  <a:pt x="0" y="7163823"/>
                </a:lnTo>
                <a:lnTo>
                  <a:pt x="0" y="0"/>
                </a:lnTo>
                <a:close/>
              </a:path>
            </a:pathLst>
          </a:custGeom>
          <a:blipFill>
            <a:blip r:embed="rId5"/>
            <a:stretch>
              <a:fillRect l="-14431" t="0" r="-14553" b="0"/>
            </a:stretch>
          </a:blipFill>
        </p:spPr>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DAGY29oGjXY</dc:identifier>
  <dcterms:modified xsi:type="dcterms:W3CDTF">2011-08-01T06:04:30Z</dcterms:modified>
  <cp:revision>1</cp:revision>
  <dc:title>Yapay Sinir Ağları</dc:title>
</cp:coreProperties>
</file>